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6296"/>
  </p:normalViewPr>
  <p:slideViewPr>
    <p:cSldViewPr snapToGrid="0" showGuides="1">
      <p:cViewPr varScale="1">
        <p:scale>
          <a:sx n="122" d="100"/>
          <a:sy n="122" d="100"/>
        </p:scale>
        <p:origin x="90"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A07160-3BD8-7A78-5A2D-5C092F371FB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2F22FFC-B752-2A90-223F-384572CF65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4DA4F48-7288-0D79-62C4-A8D67843958C}"/>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3178A3E1-513F-B552-476F-99BAD687CD7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049CD3-A0C8-7CF1-4268-7D43F675A5D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50894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AD12D-C5ED-88E4-54C7-3D994B53D77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F951529-F1ED-7B1B-BDA4-C70CB600F96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F3A2DE4-4B1E-C04B-8630-7163901BBD66}"/>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421C5997-FC0E-B343-DFCE-827746B4B6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0DF346-CF4E-4213-9837-85889D3B2EF9}"/>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3697356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0FAF14D-25F9-C793-17BB-C35B157821F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4658E9F-82E4-02F2-A4E5-680BE5E4B9B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316E6B5-C915-B0D2-B49D-18FC874D9647}"/>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6F45307B-F1F2-5851-B83D-3235773C30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13D3A8-BC93-5734-6C9D-F4B6027E138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314217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856F6-96DA-4432-ED89-0AF0CC9DB2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B69BFF1-3DF6-34F1-8541-36EC93997AD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C5696C-22D8-97F2-435A-B78690A919D6}"/>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750B4837-EF61-8887-9197-19AFE7E5B3D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005AFF4-3D21-0555-1D8B-E20881752BA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75477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2132F-45E2-6B95-5490-36A852F7948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B0416CB-53B5-DF38-3A0E-0A8A2525F1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590460A-7048-3ABE-BE38-070472944130}"/>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626878C2-D24B-E818-9722-000E14E657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7128F9-C2B1-77A8-FA6E-681F4F2BF678}"/>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0239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0271A7-F70B-0F3C-5E92-EE6D83811B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3BE3657-FCD0-EB71-0779-F0B0AE3FC6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8C4E9BB-B7AF-0201-8143-F24D29392D4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926453-142D-C656-6B8E-BB1B69AB4734}"/>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7711197A-0E23-91A8-660E-F9301A714C8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330B9A-CEBF-E8D1-090F-4DFAF988E0D7}"/>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20978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50435-59EC-D7BC-B260-94D3B2371C1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B352A8-DC46-F907-E69F-2F9CB77C20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364150B-1F57-83EC-6CE9-D752738E0D3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4710D23-5B09-4EC4-670A-44E6ED6230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4E37575-84BB-13BA-FEB2-E2AC9340D12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578AE5C-B229-EF5F-4EF2-D6A8056C2906}"/>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8" name="Espace réservé du pied de page 7">
            <a:extLst>
              <a:ext uri="{FF2B5EF4-FFF2-40B4-BE49-F238E27FC236}">
                <a16:creationId xmlns:a16="http://schemas.microsoft.com/office/drawing/2014/main" id="{36BB1768-88DF-F744-438A-3D4AA72798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DDA6464-B466-A211-E6F2-2C3636357F2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09239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6E4D9-49A4-70B4-0EE7-1F1306CBF5F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4B11E14-0CD6-EB9D-952F-59F2A10C5C2C}"/>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4" name="Espace réservé du pied de page 3">
            <a:extLst>
              <a:ext uri="{FF2B5EF4-FFF2-40B4-BE49-F238E27FC236}">
                <a16:creationId xmlns:a16="http://schemas.microsoft.com/office/drawing/2014/main" id="{4D84CD95-EE6D-6B90-109F-F0C6ABCB5D4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A6DAB9A-0B41-D364-5443-6378786CA856}"/>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2439291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7FD9164-39DE-192A-C318-41C1BAD3CA5A}"/>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3" name="Espace réservé du pied de page 2">
            <a:extLst>
              <a:ext uri="{FF2B5EF4-FFF2-40B4-BE49-F238E27FC236}">
                <a16:creationId xmlns:a16="http://schemas.microsoft.com/office/drawing/2014/main" id="{A517920E-13EE-1E79-0CDB-6AEE49F4484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9B0741E-A6C3-3E65-2F77-F636CCE79BAF}"/>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154175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D7A93F-E679-18AE-AAA5-07707BB37DA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C4686DA-E12D-1EAC-BEC2-9EE826A49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7CD10E-024C-7D1B-32CA-7BD837EF8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3728C9-2301-580F-480F-B6AA80E62EA8}"/>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366BCE23-CD08-7167-9360-9A5D3CC5AC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B0DBF27-A28E-48CE-413B-AAD33A193A3E}"/>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70924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7BA0DA-DCDD-0E9A-E6EB-E0B9C397B1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16C7D90-7AA9-3D55-5104-45D2A1C68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5B4EF97-6C43-0F1D-5F98-7B78575F3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FCB19B-3E73-AFE0-DCC4-45CFE585F94A}"/>
              </a:ext>
            </a:extLst>
          </p:cNvPr>
          <p:cNvSpPr>
            <a:spLocks noGrp="1"/>
          </p:cNvSpPr>
          <p:nvPr>
            <p:ph type="dt" sz="half" idx="10"/>
          </p:nvPr>
        </p:nvSpPr>
        <p:spPr/>
        <p:txBody>
          <a:bodyPr/>
          <a:lstStyle/>
          <a:p>
            <a:fld id="{0AA225C2-7AA8-894B-A9C2-F9D2DE078612}" type="datetimeFigureOut">
              <a:rPr lang="fr-FR" smtClean="0"/>
              <a:t>29/05/2024</a:t>
            </a:fld>
            <a:endParaRPr lang="fr-FR"/>
          </a:p>
        </p:txBody>
      </p:sp>
      <p:sp>
        <p:nvSpPr>
          <p:cNvPr id="6" name="Espace réservé du pied de page 5">
            <a:extLst>
              <a:ext uri="{FF2B5EF4-FFF2-40B4-BE49-F238E27FC236}">
                <a16:creationId xmlns:a16="http://schemas.microsoft.com/office/drawing/2014/main" id="{1DCC9B4E-7581-6395-8D45-5E98B4845C8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E61DA7A-A2C8-E738-5267-90B4DBFF0F22}"/>
              </a:ext>
            </a:extLst>
          </p:cNvPr>
          <p:cNvSpPr>
            <a:spLocks noGrp="1"/>
          </p:cNvSpPr>
          <p:nvPr>
            <p:ph type="sldNum" sz="quarter" idx="12"/>
          </p:nvPr>
        </p:nvSpPr>
        <p:spPr/>
        <p:txBody>
          <a:bodyPr/>
          <a:lstStyle/>
          <a:p>
            <a:fld id="{BBD5BC46-1F3D-9B4D-953B-E68D0FC5DEE5}" type="slidenum">
              <a:rPr lang="fr-FR" smtClean="0"/>
              <a:t>‹N°›</a:t>
            </a:fld>
            <a:endParaRPr lang="fr-FR"/>
          </a:p>
        </p:txBody>
      </p:sp>
    </p:spTree>
    <p:extLst>
      <p:ext uri="{BB962C8B-B14F-4D97-AF65-F5344CB8AC3E}">
        <p14:creationId xmlns:p14="http://schemas.microsoft.com/office/powerpoint/2010/main" val="405115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FB703F1-5E52-C7C9-F85B-3DBE17A77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CEE6B0-DC74-8C30-3086-42163F29ED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889594-B240-C13B-C3CF-65829A13E3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A225C2-7AA8-894B-A9C2-F9D2DE078612}" type="datetimeFigureOut">
              <a:rPr lang="fr-FR" smtClean="0"/>
              <a:t>29/05/2024</a:t>
            </a:fld>
            <a:endParaRPr lang="fr-FR"/>
          </a:p>
        </p:txBody>
      </p:sp>
      <p:sp>
        <p:nvSpPr>
          <p:cNvPr id="5" name="Espace réservé du pied de page 4">
            <a:extLst>
              <a:ext uri="{FF2B5EF4-FFF2-40B4-BE49-F238E27FC236}">
                <a16:creationId xmlns:a16="http://schemas.microsoft.com/office/drawing/2014/main" id="{7B89C622-9ADC-2137-D0F5-C17C1D63D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6C2239E-70A1-FD77-A909-8EC2A0E383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D5BC46-1F3D-9B4D-953B-E68D0FC5DEE5}" type="slidenum">
              <a:rPr lang="fr-FR" smtClean="0"/>
              <a:t>‹N°›</a:t>
            </a:fld>
            <a:endParaRPr lang="fr-FR"/>
          </a:p>
        </p:txBody>
      </p:sp>
    </p:spTree>
    <p:extLst>
      <p:ext uri="{BB962C8B-B14F-4D97-AF65-F5344CB8AC3E}">
        <p14:creationId xmlns:p14="http://schemas.microsoft.com/office/powerpoint/2010/main" val="174812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mailto:ghislain.maris@amsp.fr" TargetMode="External"/><Relationship Id="rId5" Type="http://schemas.openxmlformats.org/officeDocument/2006/relationships/hyperlink" Target="http://www.amsp.fr/" TargetMode="Externa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C040B0E2-D4AE-D784-24C5-947A787A2901}"/>
              </a:ext>
            </a:extLst>
          </p:cNvPr>
          <p:cNvGrpSpPr/>
          <p:nvPr/>
        </p:nvGrpSpPr>
        <p:grpSpPr>
          <a:xfrm>
            <a:off x="0" y="14409"/>
            <a:ext cx="4703623" cy="6843591"/>
            <a:chOff x="0" y="11846"/>
            <a:chExt cx="4703623" cy="6843591"/>
          </a:xfrm>
        </p:grpSpPr>
        <p:pic>
          <p:nvPicPr>
            <p:cNvPr id="4" name="Image 3" descr="Une image contenant texte, Police, logo, Graphique&#10;&#10;Description générée automatiquement">
              <a:extLst>
                <a:ext uri="{FF2B5EF4-FFF2-40B4-BE49-F238E27FC236}">
                  <a16:creationId xmlns:a16="http://schemas.microsoft.com/office/drawing/2014/main" id="{DC37137C-6691-77F0-1111-42D3388D3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46"/>
              <a:ext cx="3150114" cy="1261326"/>
            </a:xfrm>
            <a:prstGeom prst="rect">
              <a:avLst/>
            </a:prstGeom>
          </p:spPr>
        </p:pic>
        <p:pic>
          <p:nvPicPr>
            <p:cNvPr id="5" name="Image 4" descr="Une image contenant blanc, conception&#10;&#10;Description générée automatiquement">
              <a:extLst>
                <a:ext uri="{FF2B5EF4-FFF2-40B4-BE49-F238E27FC236}">
                  <a16:creationId xmlns:a16="http://schemas.microsoft.com/office/drawing/2014/main" id="{9606A8CF-D9FA-3A12-C68D-18040232FC8B}"/>
                </a:ext>
              </a:extLst>
            </p:cNvPr>
            <p:cNvPicPr>
              <a:picLocks noChangeAspect="1"/>
            </p:cNvPicPr>
            <p:nvPr/>
          </p:nvPicPr>
          <p:blipFill rotWithShape="1">
            <a:blip r:embed="rId3">
              <a:extLst>
                <a:ext uri="{28A0092B-C50C-407E-A947-70E740481C1C}">
                  <a14:useLocalDpi xmlns:a14="http://schemas.microsoft.com/office/drawing/2010/main" val="0"/>
                </a:ext>
              </a:extLst>
            </a:blip>
            <a:srcRect l="17656" r="34881"/>
            <a:stretch/>
          </p:blipFill>
          <p:spPr>
            <a:xfrm>
              <a:off x="0" y="1139427"/>
              <a:ext cx="4703623" cy="5716010"/>
            </a:xfrm>
            <a:prstGeom prst="rect">
              <a:avLst/>
            </a:prstGeom>
          </p:spPr>
        </p:pic>
        <p:pic>
          <p:nvPicPr>
            <p:cNvPr id="6" name="Image 5" descr="Une image contenant personne, habits, ongle, doigt&#10;&#10;Description générée automatiquement">
              <a:extLst>
                <a:ext uri="{FF2B5EF4-FFF2-40B4-BE49-F238E27FC236}">
                  <a16:creationId xmlns:a16="http://schemas.microsoft.com/office/drawing/2014/main" id="{8C7E231A-5692-6107-6A1F-EF7A52C4302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5750" y="1265492"/>
              <a:ext cx="2171696" cy="1631216"/>
            </a:xfrm>
            <a:prstGeom prst="rect">
              <a:avLst/>
            </a:prstGeom>
          </p:spPr>
        </p:pic>
        <p:sp>
          <p:nvSpPr>
            <p:cNvPr id="7" name="ZoneTexte 6">
              <a:extLst>
                <a:ext uri="{FF2B5EF4-FFF2-40B4-BE49-F238E27FC236}">
                  <a16:creationId xmlns:a16="http://schemas.microsoft.com/office/drawing/2014/main" id="{46D1BFA5-A2A8-A6B5-6D0A-D79378B79E71}"/>
                </a:ext>
              </a:extLst>
            </p:cNvPr>
            <p:cNvSpPr txBox="1"/>
            <p:nvPr/>
          </p:nvSpPr>
          <p:spPr>
            <a:xfrm>
              <a:off x="2521671" y="1267511"/>
              <a:ext cx="1844589" cy="1631216"/>
            </a:xfrm>
            <a:prstGeom prst="rect">
              <a:avLst/>
            </a:prstGeom>
            <a:noFill/>
            <a:ln>
              <a:noFill/>
            </a:ln>
          </p:spPr>
          <p:txBody>
            <a:bodyPr wrap="square">
              <a:spAutoFit/>
            </a:bodyPr>
            <a:lstStyle/>
            <a:p>
              <a:pPr algn="just"/>
              <a:r>
                <a:rPr lang="fr-FR" sz="1000" spc="-25" dirty="0">
                  <a:effectLst/>
                  <a:ea typeface="Calibri" panose="020F0502020204030204" pitchFamily="34" charset="0"/>
                </a:rPr>
                <a:t>Depuis 1954</a:t>
              </a:r>
              <a:r>
                <a:rPr lang="fr-FR" sz="1000" spc="-25" dirty="0">
                  <a:effectLst/>
                  <a:latin typeface="+mj-lt"/>
                  <a:ea typeface="Calibri" panose="020F0502020204030204" pitchFamily="34" charset="0"/>
                </a:rPr>
                <a:t>, l’association </a:t>
              </a:r>
              <a:r>
                <a:rPr lang="fr-FR" sz="1000" spc="-25" dirty="0" err="1">
                  <a:latin typeface="+mj-lt"/>
                  <a:ea typeface="Calibri" panose="020F0502020204030204" pitchFamily="34" charset="0"/>
                </a:rPr>
                <a:t>M</a:t>
              </a:r>
              <a:r>
                <a:rPr lang="fr-FR" sz="1000" spc="-25" dirty="0" err="1">
                  <a:effectLst/>
                  <a:latin typeface="+mj-lt"/>
                  <a:ea typeface="Calibri" panose="020F0502020204030204" pitchFamily="34" charset="0"/>
                </a:rPr>
                <a:t>édico-Sociale</a:t>
              </a:r>
              <a:r>
                <a:rPr lang="fr-FR" sz="1000" spc="-25" dirty="0">
                  <a:effectLst/>
                  <a:latin typeface="+mj-lt"/>
                  <a:ea typeface="Calibri" panose="020F0502020204030204" pitchFamily="34" charset="0"/>
                </a:rPr>
                <a:t> de Provence a pour vocation d’accompagner et d’accueillir des personnes fragiles aux parcours hors normes : des enfants, des adolescents et des adultes, quels que soient leurs capacités, leurs handicaps, leurs vulnérabilités socio-relationnelles ou leur </a:t>
              </a:r>
              <a:r>
                <a:rPr lang="fr-FR" sz="1000" spc="-25">
                  <a:effectLst/>
                  <a:latin typeface="+mj-lt"/>
                  <a:ea typeface="Calibri" panose="020F0502020204030204" pitchFamily="34" charset="0"/>
                </a:rPr>
                <a:t>précarité́ familiale.</a:t>
              </a:r>
              <a:endParaRPr lang="fr-FR" sz="1000" dirty="0">
                <a:latin typeface="+mj-lt"/>
              </a:endParaRPr>
            </a:p>
          </p:txBody>
        </p:sp>
        <p:sp>
          <p:nvSpPr>
            <p:cNvPr id="8" name="ZoneTexte 7">
              <a:extLst>
                <a:ext uri="{FF2B5EF4-FFF2-40B4-BE49-F238E27FC236}">
                  <a16:creationId xmlns:a16="http://schemas.microsoft.com/office/drawing/2014/main" id="{91D1DBE5-7B98-EBC1-6415-A3E3EF66CE54}"/>
                </a:ext>
              </a:extLst>
            </p:cNvPr>
            <p:cNvSpPr txBox="1"/>
            <p:nvPr/>
          </p:nvSpPr>
          <p:spPr>
            <a:xfrm>
              <a:off x="214361" y="2949990"/>
              <a:ext cx="4186189" cy="3544432"/>
            </a:xfrm>
            <a:prstGeom prst="rect">
              <a:avLst/>
            </a:prstGeom>
            <a:noFill/>
          </p:spPr>
          <p:txBody>
            <a:bodyPr wrap="square">
              <a:spAutoFit/>
            </a:bodyPr>
            <a:lstStyle/>
            <a:p>
              <a:pPr algn="just" fontAlgn="base">
                <a:lnSpc>
                  <a:spcPts val="1800"/>
                </a:lnSpc>
              </a:pPr>
              <a:r>
                <a:rPr lang="fr-FR" sz="1000" spc="-25" dirty="0">
                  <a:effectLst/>
                  <a:latin typeface="+mj-lt"/>
                  <a:ea typeface="Times New Roman" panose="02020603050405020304" pitchFamily="18" charset="0"/>
                </a:rPr>
                <a:t>Animés par une mission forte de sens, « Un chemin pour chacun », nous initions des projets audacieux et innovants, avec le soutien des pouvoirs publics et de nos partenaires. Dans ce cadre, nous offrons un accueil individualisé dans nos lieux d’accueil basés en Provence. Nous plaçons la personne accueillie et sa famille au centre des dispositifs que nous déployons, en transmettant des savoir-faire et des </a:t>
              </a:r>
              <a:r>
                <a:rPr lang="fr-FR" sz="1000" spc="-25" dirty="0" err="1">
                  <a:effectLst/>
                  <a:latin typeface="+mj-lt"/>
                  <a:ea typeface="Times New Roman" panose="02020603050405020304" pitchFamily="18" charset="0"/>
                </a:rPr>
                <a:t>savoir-être</a:t>
              </a:r>
              <a:r>
                <a:rPr lang="fr-FR" sz="1000" spc="-25" dirty="0">
                  <a:effectLst/>
                  <a:latin typeface="+mj-lt"/>
                  <a:ea typeface="Times New Roman" panose="02020603050405020304" pitchFamily="18" charset="0"/>
                </a:rPr>
                <a:t> par l’éducation, la formation, le travail protégé, tout comme nous apportons des soins individualisés et un accompagnement quotidien. </a:t>
              </a:r>
              <a:endParaRPr lang="fr-FR" sz="1000" dirty="0">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Aujourd’hui notre équipe de près de </a:t>
              </a:r>
              <a:r>
                <a:rPr lang="fr-FR" sz="1000" b="1" spc="-25" dirty="0">
                  <a:effectLst/>
                  <a:latin typeface="+mj-lt"/>
                  <a:ea typeface="Times New Roman" panose="02020603050405020304" pitchFamily="18" charset="0"/>
                </a:rPr>
                <a:t>520 collaborateurs</a:t>
              </a:r>
              <a:r>
                <a:rPr lang="fr-FR" sz="1000" spc="-25" dirty="0">
                  <a:effectLst/>
                  <a:latin typeface="+mj-lt"/>
                  <a:ea typeface="Times New Roman" panose="02020603050405020304" pitchFamily="18" charset="0"/>
                </a:rPr>
                <a:t> fait vivre nos valeurs de notre association :</a:t>
              </a:r>
              <a:r>
                <a:rPr lang="fr-FR" sz="1000" dirty="0">
                  <a:latin typeface="+mj-lt"/>
                  <a:ea typeface="Times New Roman" panose="02020603050405020304" pitchFamily="18" charset="0"/>
                </a:rPr>
                <a:t>                       </a:t>
              </a:r>
            </a:p>
            <a:p>
              <a:pPr algn="just" fontAlgn="base">
                <a:lnSpc>
                  <a:spcPts val="1800"/>
                </a:lnSpc>
              </a:pPr>
              <a:r>
                <a:rPr lang="fr-FR" sz="1000" dirty="0">
                  <a:latin typeface="+mj-lt"/>
                  <a:ea typeface="Times New Roman" panose="02020603050405020304" pitchFamily="18" charset="0"/>
                </a:rPr>
                <a:t>  </a:t>
              </a:r>
            </a:p>
            <a:p>
              <a:pPr algn="ctr" fontAlgn="base">
                <a:lnSpc>
                  <a:spcPts val="1800"/>
                </a:lnSpc>
              </a:pPr>
              <a:r>
                <a:rPr lang="fr-FR" sz="1050" dirty="0">
                  <a:solidFill>
                    <a:srgbClr val="2E4798"/>
                  </a:solidFill>
                  <a:latin typeface="+mj-lt"/>
                  <a:ea typeface="Times New Roman" panose="02020603050405020304" pitchFamily="18" charset="0"/>
                </a:rPr>
                <a:t> </a:t>
              </a:r>
              <a:r>
                <a:rPr lang="fr-FR" sz="1600" spc="-25" dirty="0">
                  <a:solidFill>
                    <a:srgbClr val="2E4798"/>
                  </a:solidFill>
                  <a:effectLst/>
                  <a:latin typeface="+mj-lt"/>
                  <a:ea typeface="Times New Roman" panose="02020603050405020304" pitchFamily="18" charset="0"/>
                </a:rPr>
                <a:t>Audace  - Bienveillance  - Intégrité</a:t>
              </a:r>
            </a:p>
            <a:p>
              <a:pPr algn="ctr" fontAlgn="base">
                <a:lnSpc>
                  <a:spcPts val="1800"/>
                </a:lnSpc>
              </a:pPr>
              <a:endParaRPr lang="fr-FR" sz="500" spc="-25" dirty="0">
                <a:solidFill>
                  <a:srgbClr val="2E4798"/>
                </a:solidFill>
                <a:effectLst/>
                <a:latin typeface="+mj-lt"/>
                <a:ea typeface="Times New Roman" panose="02020603050405020304" pitchFamily="18" charset="0"/>
              </a:endParaRPr>
            </a:p>
            <a:p>
              <a:pPr algn="just" fontAlgn="base">
                <a:lnSpc>
                  <a:spcPts val="1800"/>
                </a:lnSpc>
              </a:pPr>
              <a:r>
                <a:rPr lang="fr-FR" sz="1000" spc="-25" dirty="0">
                  <a:effectLst/>
                  <a:latin typeface="+mj-lt"/>
                  <a:ea typeface="Times New Roman" panose="02020603050405020304" pitchFamily="18" charset="0"/>
                </a:rPr>
                <a:t>Vous êtes attirés par des projets concrets qui ont du sens?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voulez vous investir dans une association médico-sociale engagée? </a:t>
              </a:r>
              <a:br>
                <a:rPr lang="fr-FR" sz="1000" spc="-25" dirty="0">
                  <a:effectLst/>
                  <a:latin typeface="+mj-lt"/>
                  <a:ea typeface="Times New Roman" panose="02020603050405020304" pitchFamily="18" charset="0"/>
                </a:rPr>
              </a:br>
              <a:r>
                <a:rPr lang="fr-FR" sz="1000" spc="-25" dirty="0">
                  <a:effectLst/>
                  <a:latin typeface="+mj-lt"/>
                  <a:ea typeface="Times New Roman" panose="02020603050405020304" pitchFamily="18" charset="0"/>
                </a:rPr>
                <a:t>Vous appréciez des équipes fédérées par l’humain ? </a:t>
              </a:r>
              <a:r>
                <a:rPr lang="fr-FR" sz="1200" spc="-25" dirty="0">
                  <a:effectLst/>
                  <a:ea typeface="Times New Roman" panose="02020603050405020304" pitchFamily="18" charset="0"/>
                </a:rPr>
                <a:t>Rejoignez-nous !</a:t>
              </a:r>
              <a:endParaRPr lang="fr-FR" sz="1000" dirty="0">
                <a:effectLst/>
                <a:ea typeface="Times New Roman" panose="02020603050405020304" pitchFamily="18" charset="0"/>
              </a:endParaRPr>
            </a:p>
          </p:txBody>
        </p:sp>
        <p:sp>
          <p:nvSpPr>
            <p:cNvPr id="9" name="Rectangle : avec coins arrondis en diagonale 8">
              <a:extLst>
                <a:ext uri="{FF2B5EF4-FFF2-40B4-BE49-F238E27FC236}">
                  <a16:creationId xmlns:a16="http://schemas.microsoft.com/office/drawing/2014/main" id="{A93D1553-9B8F-3365-1321-0348473EAE80}"/>
                </a:ext>
              </a:extLst>
            </p:cNvPr>
            <p:cNvSpPr/>
            <p:nvPr/>
          </p:nvSpPr>
          <p:spPr>
            <a:xfrm>
              <a:off x="177862" y="6583227"/>
              <a:ext cx="4345121" cy="164648"/>
            </a:xfrm>
            <a:prstGeom prst="round2DiagRect">
              <a:avLst/>
            </a:prstGeom>
            <a:solidFill>
              <a:srgbClr val="D7E0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050" spc="-25" dirty="0">
                  <a:solidFill>
                    <a:schemeClr val="tx1"/>
                  </a:solidFill>
                  <a:latin typeface="+mj-lt"/>
                  <a:ea typeface="Times New Roman" panose="02020603050405020304" pitchFamily="18" charset="0"/>
                </a:rPr>
                <a:t>Plus d’information sur</a:t>
              </a:r>
              <a:r>
                <a:rPr lang="fr-FR" sz="1050" dirty="0">
                  <a:solidFill>
                    <a:schemeClr val="tx1"/>
                  </a:solidFill>
                  <a:latin typeface="+mj-lt"/>
                  <a:ea typeface="Calibri" panose="020F0502020204030204" pitchFamily="34" charset="0"/>
                </a:rPr>
                <a:t> notre site </a:t>
              </a:r>
              <a:r>
                <a:rPr lang="fr-FR" sz="1050" u="sng" dirty="0">
                  <a:solidFill>
                    <a:schemeClr val="tx1"/>
                  </a:solidFill>
                  <a:latin typeface="+mj-lt"/>
                  <a:ea typeface="Calibri" panose="020F0502020204030204" pitchFamily="34" charset="0"/>
                  <a:hlinkClick r:id="rId5">
                    <a:extLst>
                      <a:ext uri="{A12FA001-AC4F-418D-AE19-62706E023703}">
                        <ahyp:hlinkClr xmlns:ahyp="http://schemas.microsoft.com/office/drawing/2018/hyperlinkcolor" val="tx"/>
                      </a:ext>
                    </a:extLst>
                  </a:hlinkClick>
                </a:rPr>
                <a:t>www.amsp.fr</a:t>
              </a:r>
              <a:endParaRPr lang="fr-FR" sz="1050" dirty="0">
                <a:solidFill>
                  <a:schemeClr val="tx1"/>
                </a:solidFill>
                <a:latin typeface="+mj-lt"/>
                <a:ea typeface="Times New Roman" panose="02020603050405020304" pitchFamily="18" charset="0"/>
              </a:endParaRPr>
            </a:p>
          </p:txBody>
        </p:sp>
      </p:grpSp>
      <p:graphicFrame>
        <p:nvGraphicFramePr>
          <p:cNvPr id="15" name="Tableau 6">
            <a:extLst>
              <a:ext uri="{FF2B5EF4-FFF2-40B4-BE49-F238E27FC236}">
                <a16:creationId xmlns:a16="http://schemas.microsoft.com/office/drawing/2014/main" id="{74882B00-64B0-B439-A833-F4FB1099A118}"/>
              </a:ext>
            </a:extLst>
          </p:cNvPr>
          <p:cNvGraphicFramePr>
            <a:graphicFrameLocks noGrp="1"/>
          </p:cNvGraphicFramePr>
          <p:nvPr>
            <p:extLst>
              <p:ext uri="{D42A27DB-BD31-4B8C-83A1-F6EECF244321}">
                <p14:modId xmlns:p14="http://schemas.microsoft.com/office/powerpoint/2010/main" val="2097797077"/>
              </p:ext>
            </p:extLst>
          </p:nvPr>
        </p:nvGraphicFramePr>
        <p:xfrm>
          <a:off x="7840652" y="244516"/>
          <a:ext cx="4099914" cy="685800"/>
        </p:xfrm>
        <a:graphic>
          <a:graphicData uri="http://schemas.openxmlformats.org/drawingml/2006/table">
            <a:tbl>
              <a:tblPr firstRow="1" bandRow="1">
                <a:tableStyleId>{5C22544A-7EE6-4342-B048-85BDC9FD1C3A}</a:tableStyleId>
              </a:tblPr>
              <a:tblGrid>
                <a:gridCol w="1366638">
                  <a:extLst>
                    <a:ext uri="{9D8B030D-6E8A-4147-A177-3AD203B41FA5}">
                      <a16:colId xmlns:a16="http://schemas.microsoft.com/office/drawing/2014/main" val="2219422543"/>
                    </a:ext>
                  </a:extLst>
                </a:gridCol>
                <a:gridCol w="1366638">
                  <a:extLst>
                    <a:ext uri="{9D8B030D-6E8A-4147-A177-3AD203B41FA5}">
                      <a16:colId xmlns:a16="http://schemas.microsoft.com/office/drawing/2014/main" val="863250123"/>
                    </a:ext>
                  </a:extLst>
                </a:gridCol>
                <a:gridCol w="1366638">
                  <a:extLst>
                    <a:ext uri="{9D8B030D-6E8A-4147-A177-3AD203B41FA5}">
                      <a16:colId xmlns:a16="http://schemas.microsoft.com/office/drawing/2014/main" val="2977042978"/>
                    </a:ext>
                  </a:extLst>
                </a:gridCol>
              </a:tblGrid>
              <a:tr h="211627">
                <a:tc>
                  <a:txBody>
                    <a:bodyPr/>
                    <a:lstStyle/>
                    <a:p>
                      <a:pPr algn="ctr"/>
                      <a:r>
                        <a:rPr lang="fr-FR" sz="1100" dirty="0">
                          <a:solidFill>
                            <a:schemeClr val="bg1"/>
                          </a:solidFill>
                          <a:latin typeface="+mj-lt"/>
                        </a:rPr>
                        <a:t>CDD  2 mois</a:t>
                      </a:r>
                    </a:p>
                  </a:txBody>
                  <a:tcPr>
                    <a:solidFill>
                      <a:srgbClr val="2E4798"/>
                    </a:solidFill>
                  </a:tcPr>
                </a:tc>
                <a:tc>
                  <a:txBody>
                    <a:bodyPr/>
                    <a:lstStyle/>
                    <a:p>
                      <a:pPr algn="ctr"/>
                      <a:r>
                        <a:rPr lang="fr-FR" sz="1100" dirty="0">
                          <a:solidFill>
                            <a:schemeClr val="bg1"/>
                          </a:solidFill>
                          <a:latin typeface="+mj-lt"/>
                        </a:rPr>
                        <a:t>Aix en Provence ou Marseille</a:t>
                      </a:r>
                    </a:p>
                  </a:txBody>
                  <a:tcPr>
                    <a:solidFill>
                      <a:srgbClr val="2E4798"/>
                    </a:solidFill>
                  </a:tcPr>
                </a:tc>
                <a:tc>
                  <a:txBody>
                    <a:bodyPr/>
                    <a:lstStyle/>
                    <a:p>
                      <a:r>
                        <a:rPr lang="fr-FR" sz="1100" dirty="0">
                          <a:solidFill>
                            <a:schemeClr val="tx1"/>
                          </a:solidFill>
                        </a:rPr>
                        <a:t>Dés que possible</a:t>
                      </a:r>
                    </a:p>
                  </a:txBody>
                  <a:tcPr>
                    <a:solidFill>
                      <a:srgbClr val="D7E0F7"/>
                    </a:solidFill>
                  </a:tcPr>
                </a:tc>
                <a:extLst>
                  <a:ext uri="{0D108BD9-81ED-4DB2-BD59-A6C34878D82A}">
                    <a16:rowId xmlns:a16="http://schemas.microsoft.com/office/drawing/2014/main" val="2891741740"/>
                  </a:ext>
                </a:extLst>
              </a:tr>
              <a:tr h="211627">
                <a:tc>
                  <a:txBody>
                    <a:bodyPr/>
                    <a:lstStyle/>
                    <a:p>
                      <a:pPr algn="ctr"/>
                      <a:r>
                        <a:rPr lang="fr-FR" sz="1100" dirty="0">
                          <a:solidFill>
                            <a:schemeClr val="tx1"/>
                          </a:solidFill>
                          <a:latin typeface="+mj-lt"/>
                        </a:rPr>
                        <a:t>Statut  non cadre</a:t>
                      </a:r>
                    </a:p>
                  </a:txBody>
                  <a:tcPr/>
                </a:tc>
                <a:tc>
                  <a:txBody>
                    <a:bodyPr/>
                    <a:lstStyle/>
                    <a:p>
                      <a:pPr algn="ctr"/>
                      <a:r>
                        <a:rPr lang="fr-FR" sz="1100" dirty="0">
                          <a:solidFill>
                            <a:schemeClr val="tx1"/>
                          </a:solidFill>
                          <a:latin typeface="+mj-lt"/>
                        </a:rPr>
                        <a:t>Temps complet</a:t>
                      </a:r>
                    </a:p>
                  </a:txBody>
                  <a:tcPr/>
                </a:tc>
                <a:tc>
                  <a:txBody>
                    <a:bodyPr/>
                    <a:lstStyle/>
                    <a:p>
                      <a:pPr algn="ctr"/>
                      <a:r>
                        <a:rPr lang="fr-FR" sz="1100" dirty="0">
                          <a:solidFill>
                            <a:schemeClr val="tx1"/>
                          </a:solidFill>
                          <a:latin typeface="+mj-lt"/>
                        </a:rPr>
                        <a:t>Permis B</a:t>
                      </a:r>
                    </a:p>
                  </a:txBody>
                  <a:tcPr/>
                </a:tc>
                <a:extLst>
                  <a:ext uri="{0D108BD9-81ED-4DB2-BD59-A6C34878D82A}">
                    <a16:rowId xmlns:a16="http://schemas.microsoft.com/office/drawing/2014/main" val="756126493"/>
                  </a:ext>
                </a:extLst>
              </a:tr>
            </a:tbl>
          </a:graphicData>
        </a:graphic>
      </p:graphicFrame>
      <p:grpSp>
        <p:nvGrpSpPr>
          <p:cNvPr id="18" name="Groupe 17">
            <a:extLst>
              <a:ext uri="{FF2B5EF4-FFF2-40B4-BE49-F238E27FC236}">
                <a16:creationId xmlns:a16="http://schemas.microsoft.com/office/drawing/2014/main" id="{2E48313B-6D1E-18AA-C93E-517536472102}"/>
              </a:ext>
            </a:extLst>
          </p:cNvPr>
          <p:cNvGrpSpPr/>
          <p:nvPr/>
        </p:nvGrpSpPr>
        <p:grpSpPr>
          <a:xfrm>
            <a:off x="4703623" y="235341"/>
            <a:ext cx="7488378" cy="6500791"/>
            <a:chOff x="4703623" y="290906"/>
            <a:chExt cx="7488378" cy="6446773"/>
          </a:xfrm>
        </p:grpSpPr>
        <p:sp>
          <p:nvSpPr>
            <p:cNvPr id="11" name="Rectangle 10">
              <a:extLst>
                <a:ext uri="{FF2B5EF4-FFF2-40B4-BE49-F238E27FC236}">
                  <a16:creationId xmlns:a16="http://schemas.microsoft.com/office/drawing/2014/main" id="{93601C20-2372-4EDF-CA54-05C78ACAACB8}"/>
                </a:ext>
              </a:extLst>
            </p:cNvPr>
            <p:cNvSpPr/>
            <p:nvPr/>
          </p:nvSpPr>
          <p:spPr>
            <a:xfrm>
              <a:off x="4860346" y="1007428"/>
              <a:ext cx="7197658" cy="566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100" b="1" dirty="0">
                  <a:solidFill>
                    <a:schemeClr val="tx1"/>
                  </a:solidFill>
                  <a:latin typeface="+mj-lt"/>
                </a:rPr>
                <a:t>Descriptif du poste</a:t>
              </a:r>
            </a:p>
            <a:p>
              <a:pPr algn="just"/>
              <a:endParaRPr lang="fr-FR" sz="1100" b="1" dirty="0">
                <a:solidFill>
                  <a:schemeClr val="tx1"/>
                </a:solidFill>
                <a:latin typeface="+mj-lt"/>
              </a:endParaRPr>
            </a:p>
            <a:p>
              <a:pPr algn="l"/>
              <a:r>
                <a:rPr lang="fr-FR" sz="1100" b="0" i="0" u="none" strike="noStrike" baseline="0" dirty="0">
                  <a:solidFill>
                    <a:schemeClr val="tx1"/>
                  </a:solidFill>
                  <a:latin typeface="+mj-lt"/>
                </a:rPr>
                <a:t>La Maison d’enfants à caractère social, La </a:t>
              </a:r>
              <a:r>
                <a:rPr lang="fr-FR" sz="1100" b="0" i="0" u="none" strike="noStrike" baseline="0" dirty="0" err="1">
                  <a:solidFill>
                    <a:schemeClr val="tx1"/>
                  </a:solidFill>
                  <a:latin typeface="+mj-lt"/>
                </a:rPr>
                <a:t>Reynarde</a:t>
              </a:r>
              <a:r>
                <a:rPr lang="fr-FR" sz="1100" b="0" i="0" u="none" strike="noStrike" baseline="0" dirty="0">
                  <a:solidFill>
                    <a:schemeClr val="tx1"/>
                  </a:solidFill>
                  <a:latin typeface="+mj-lt"/>
                </a:rPr>
                <a:t>, recrute un travailleur social F/H (diplôme d’État ES ou ME) afin d’intégrer une équipe éducative sur nos unités de vie accueillant 8 enfants regroupés par </a:t>
              </a:r>
              <a:r>
                <a:rPr lang="fr-FR" sz="1100" b="0" i="0" u="none" strike="noStrike" baseline="0">
                  <a:solidFill>
                    <a:schemeClr val="tx1"/>
                  </a:solidFill>
                  <a:latin typeface="+mj-lt"/>
                </a:rPr>
                <a:t>tranche d’âge de 18 mois à 21 ans.</a:t>
              </a:r>
              <a:endParaRPr lang="fr-FR" sz="1100" b="0" i="0" u="none" strike="noStrike" baseline="0" dirty="0">
                <a:solidFill>
                  <a:schemeClr val="tx1"/>
                </a:solidFill>
                <a:latin typeface="+mj-lt"/>
              </a:endParaRPr>
            </a:p>
            <a:p>
              <a:pPr algn="l"/>
              <a:endParaRPr lang="fr-FR" sz="1100" dirty="0">
                <a:solidFill>
                  <a:schemeClr val="tx1"/>
                </a:solidFill>
                <a:latin typeface="+mj-lt"/>
              </a:endParaRPr>
            </a:p>
            <a:p>
              <a:pPr algn="l"/>
              <a:r>
                <a:rPr lang="fr-FR" sz="1100" dirty="0">
                  <a:solidFill>
                    <a:schemeClr val="tx1"/>
                  </a:solidFill>
                  <a:latin typeface="+mj-lt"/>
                </a:rPr>
                <a:t>Vous </a:t>
              </a:r>
              <a:r>
                <a:rPr lang="fr-FR" sz="1100" b="0" i="0" u="none" strike="noStrike" baseline="0" dirty="0">
                  <a:solidFill>
                    <a:schemeClr val="tx1"/>
                  </a:solidFill>
                  <a:latin typeface="+mj-lt"/>
                </a:rPr>
                <a:t> serez en charge de leur soin, de leur éducation et de leur accompagnement sur des temps de suppléance familiale.</a:t>
              </a:r>
            </a:p>
            <a:p>
              <a:pPr algn="l"/>
              <a:endParaRPr lang="fr-FR" sz="1100" b="0" i="0" u="none" strike="noStrike" baseline="0" dirty="0">
                <a:solidFill>
                  <a:schemeClr val="tx1"/>
                </a:solidFill>
                <a:latin typeface="+mj-lt"/>
              </a:endParaRPr>
            </a:p>
            <a:p>
              <a:pPr algn="l"/>
              <a:r>
                <a:rPr lang="fr-FR" sz="1100" b="0" i="0" u="none" strike="noStrike" baseline="0" dirty="0">
                  <a:solidFill>
                    <a:schemeClr val="tx1"/>
                  </a:solidFill>
                  <a:latin typeface="+mj-lt"/>
                </a:rPr>
                <a:t>Sous la responsabilité du chef de service et en collaboration avec les autres professionnels du service, vos missions seront les suivantes :</a:t>
              </a:r>
              <a:endParaRPr lang="fr-FR" sz="1100" dirty="0">
                <a:solidFill>
                  <a:schemeClr val="tx1"/>
                </a:solidFill>
                <a:effectLst/>
                <a:latin typeface="+mj-lt"/>
                <a:ea typeface="Times New Roman" panose="02020603050405020304" pitchFamily="18" charset="0"/>
              </a:endParaRPr>
            </a:p>
            <a:p>
              <a:pPr marL="171450" indent="-171450" algn="just">
                <a:buFont typeface="Wingdings" panose="05000000000000000000" pitchFamily="2" charset="2"/>
                <a:buChar char="§"/>
                <a:tabLst>
                  <a:tab pos="2743200" algn="l"/>
                </a:tabLst>
              </a:pPr>
              <a:r>
                <a:rPr lang="fr-FR" sz="1100" b="0" i="0" u="none" strike="noStrike" baseline="0" dirty="0">
                  <a:solidFill>
                    <a:schemeClr val="tx1"/>
                  </a:solidFill>
                  <a:latin typeface="+mj-lt"/>
                </a:rPr>
                <a:t>Organiser la vie quotidienne et accompagner les enfants de l’unité de vie au quotidien (levé, couché, suivi de la scolarité, temps de repas, des rendez-vous médicaux ou paramédicaux… ),</a:t>
              </a:r>
            </a:p>
            <a:p>
              <a:pPr marL="171450" indent="-171450" algn="l">
                <a:buFont typeface="Arial" panose="020B0604020202020204" pitchFamily="34" charset="0"/>
                <a:buChar char="•"/>
              </a:pPr>
              <a:r>
                <a:rPr lang="fr-FR" sz="1100" b="0" i="0" u="none" strike="noStrike" baseline="0" dirty="0">
                  <a:solidFill>
                    <a:schemeClr val="tx1"/>
                  </a:solidFill>
                  <a:latin typeface="+mj-lt"/>
                </a:rPr>
                <a:t>Coordonner les projets d’accompagnement (personnalisés) : évaluations, observations, analyses, propositions, mise en œuvre du projet et bilan de celui-ci,</a:t>
              </a:r>
            </a:p>
            <a:p>
              <a:pPr marL="171450" indent="-171450" algn="l">
                <a:buFont typeface="Arial" panose="020B0604020202020204" pitchFamily="34" charset="0"/>
                <a:buChar char="•"/>
              </a:pPr>
              <a:r>
                <a:rPr lang="fr-FR" sz="1100" b="0" i="0" u="none" strike="noStrike" baseline="0" dirty="0">
                  <a:solidFill>
                    <a:schemeClr val="tx1"/>
                  </a:solidFill>
                  <a:latin typeface="+mj-lt"/>
                </a:rPr>
                <a:t>Travailler avec les familles, assurer la continuité des liens, associer les parents à l’éducation de leurs enfants, soutenir l’évolution des postures parentales,</a:t>
              </a:r>
            </a:p>
            <a:p>
              <a:pPr marL="171450" indent="-171450" algn="l">
                <a:buFont typeface="Arial" panose="020B0604020202020204" pitchFamily="34" charset="0"/>
                <a:buChar char="•"/>
              </a:pPr>
              <a:r>
                <a:rPr lang="fr-FR" sz="1100" b="0" i="0" u="none" strike="noStrike" baseline="0" dirty="0">
                  <a:solidFill>
                    <a:schemeClr val="tx1"/>
                  </a:solidFill>
                  <a:latin typeface="+mj-lt"/>
                </a:rPr>
                <a:t>Travailler et nourrir les liens partenariaux : lien avec les services sociaux, les écoles, les structures médico-sociales…</a:t>
              </a:r>
            </a:p>
            <a:p>
              <a:pPr marL="171450" indent="-171450" algn="l">
                <a:buFont typeface="Arial" panose="020B0604020202020204" pitchFamily="34" charset="0"/>
                <a:buChar char="•"/>
              </a:pPr>
              <a:endParaRPr lang="fr-FR" sz="1100" dirty="0">
                <a:solidFill>
                  <a:schemeClr val="tx1"/>
                </a:solidFill>
                <a:latin typeface="+mj-lt"/>
              </a:endParaRPr>
            </a:p>
            <a:p>
              <a:pPr algn="l"/>
              <a:r>
                <a:rPr lang="fr-FR" sz="1100" b="0" i="0" u="none" strike="noStrike" baseline="0" dirty="0">
                  <a:solidFill>
                    <a:schemeClr val="tx1"/>
                  </a:solidFill>
                  <a:latin typeface="+mj-lt"/>
                </a:rPr>
                <a:t>Vous serez également amené à :</a:t>
              </a:r>
            </a:p>
            <a:p>
              <a:pPr marL="171450" indent="-171450" algn="l">
                <a:buFont typeface="Arial" panose="020B0604020202020204" pitchFamily="34" charset="0"/>
                <a:buChar char="•"/>
              </a:pPr>
              <a:r>
                <a:rPr lang="fr-FR" sz="1100" b="0" i="0" u="none" strike="noStrike" baseline="0" dirty="0">
                  <a:solidFill>
                    <a:schemeClr val="tx1"/>
                  </a:solidFill>
                  <a:latin typeface="+mj-lt"/>
                </a:rPr>
                <a:t>Participer à la construction d’un service ancré dans un établissement aux valeurs fortes,</a:t>
              </a:r>
            </a:p>
            <a:p>
              <a:pPr marL="171450" indent="-171450" algn="l">
                <a:buFont typeface="Arial" panose="020B0604020202020204" pitchFamily="34" charset="0"/>
                <a:buChar char="•"/>
              </a:pPr>
              <a:r>
                <a:rPr lang="fr-FR" sz="1100" b="0" i="0" u="none" strike="noStrike" baseline="0" dirty="0">
                  <a:solidFill>
                    <a:schemeClr val="tx1"/>
                  </a:solidFill>
                  <a:latin typeface="+mj-lt"/>
                </a:rPr>
                <a:t>Observer et construire une analyse et une compréhension systémique des enfants pour adapter l’accompagnement quotidien,</a:t>
              </a:r>
            </a:p>
            <a:p>
              <a:pPr marL="171450" indent="-171450" algn="l">
                <a:buFont typeface="Arial" panose="020B0604020202020204" pitchFamily="34" charset="0"/>
                <a:buChar char="•"/>
              </a:pPr>
              <a:r>
                <a:rPr lang="fr-FR" sz="1100" dirty="0">
                  <a:solidFill>
                    <a:schemeClr val="tx1"/>
                  </a:solidFill>
                  <a:latin typeface="+mj-lt"/>
                </a:rPr>
                <a:t>Réaliser un t</a:t>
              </a:r>
              <a:r>
                <a:rPr lang="fr-FR" sz="1100" b="0" i="0" u="none" strike="noStrike" baseline="0" dirty="0">
                  <a:solidFill>
                    <a:schemeClr val="tx1"/>
                  </a:solidFill>
                  <a:latin typeface="+mj-lt"/>
                </a:rPr>
                <a:t>ravail de </a:t>
              </a:r>
              <a:r>
                <a:rPr lang="fr-FR" sz="1100" b="0" i="0" u="none" strike="noStrike" baseline="0" dirty="0" err="1">
                  <a:solidFill>
                    <a:schemeClr val="tx1"/>
                  </a:solidFill>
                  <a:latin typeface="+mj-lt"/>
                </a:rPr>
                <a:t>reporting</a:t>
              </a:r>
              <a:r>
                <a:rPr lang="fr-FR" sz="1100" b="0" i="0" u="none" strike="noStrike" baseline="0" dirty="0">
                  <a:solidFill>
                    <a:schemeClr val="tx1"/>
                  </a:solidFill>
                  <a:latin typeface="+mj-lt"/>
                </a:rPr>
                <a:t> : mise à jour des transmissions quotidiennes, rédaction et notes et de rapports à destination de l’Aide Sociale à l’Enfance et des magistrats,</a:t>
              </a:r>
            </a:p>
            <a:p>
              <a:pPr marL="171450" indent="-171450" algn="l">
                <a:buFont typeface="Arial" panose="020B0604020202020204" pitchFamily="34" charset="0"/>
                <a:buChar char="•"/>
              </a:pPr>
              <a:r>
                <a:rPr lang="fr-FR" sz="1100" b="0" i="0" u="none" strike="noStrike" baseline="0" dirty="0">
                  <a:solidFill>
                    <a:schemeClr val="tx1"/>
                  </a:solidFill>
                  <a:latin typeface="+mj-lt"/>
                </a:rPr>
                <a:t>Assumer une fonction de figure d’attachement et de référence sécurisante pour les enfants accueillis.</a:t>
              </a:r>
              <a:endParaRPr lang="fr-FR" sz="1100" dirty="0">
                <a:solidFill>
                  <a:schemeClr val="tx1"/>
                </a:solidFill>
                <a:effectLst/>
                <a:latin typeface="+mj-lt"/>
                <a:ea typeface="Times New Roman" panose="02020603050405020304" pitchFamily="18" charset="0"/>
              </a:endParaRPr>
            </a:p>
            <a:p>
              <a:pPr algn="just"/>
              <a:endParaRPr lang="fr-FR" sz="1100" b="1" spc="-25" dirty="0">
                <a:solidFill>
                  <a:schemeClr val="tx1"/>
                </a:solidFill>
                <a:effectLst/>
                <a:ea typeface="Times New Roman" panose="02020603050405020304" pitchFamily="18" charset="0"/>
              </a:endParaRPr>
            </a:p>
            <a:p>
              <a:pPr algn="just"/>
              <a:r>
                <a:rPr lang="fr-FR" sz="1100" b="1" spc="-25" dirty="0">
                  <a:solidFill>
                    <a:schemeClr val="tx1"/>
                  </a:solidFill>
                  <a:effectLst/>
                  <a:ea typeface="Times New Roman" panose="02020603050405020304" pitchFamily="18" charset="0"/>
                </a:rPr>
                <a:t>Ce que l’association peut vous apporter</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environnement de travail agréable avec tous les avantages de la convention 66.</a:t>
              </a:r>
              <a:endParaRPr lang="fr-FR" sz="1100" dirty="0">
                <a:solidFill>
                  <a:schemeClr val="tx1"/>
                </a:solidFill>
                <a:effectLst/>
                <a:ea typeface="Times New Roman" panose="02020603050405020304" pitchFamily="18" charset="0"/>
              </a:endParaRPr>
            </a:p>
            <a:p>
              <a:pPr marL="342900" lvl="0" indent="-342900" fontAlgn="base">
                <a:lnSpc>
                  <a:spcPts val="1800"/>
                </a:lnSpc>
                <a:buFont typeface="Wingdings" panose="05000000000000000000" pitchFamily="2" charset="2"/>
                <a:buChar char=""/>
              </a:pPr>
              <a:r>
                <a:rPr lang="fr-FR" sz="1100" spc="-25" dirty="0">
                  <a:solidFill>
                    <a:schemeClr val="tx1"/>
                  </a:solidFill>
                  <a:effectLst/>
                  <a:ea typeface="Times New Roman" panose="02020603050405020304" pitchFamily="18" charset="0"/>
                </a:rPr>
                <a:t>Un cadre responsabilisant qui donne de l’autonomie et offre la possibilité d’évoluer.</a:t>
              </a:r>
              <a:endParaRPr lang="fr-FR" sz="1100" dirty="0">
                <a:solidFill>
                  <a:schemeClr val="tx1"/>
                </a:solidFill>
                <a:effectLst/>
                <a:ea typeface="Times New Roman" panose="02020603050405020304" pitchFamily="18" charset="0"/>
              </a:endParaRPr>
            </a:p>
            <a:p>
              <a:pPr fontAlgn="base">
                <a:lnSpc>
                  <a:spcPts val="1800"/>
                </a:lnSpc>
              </a:pPr>
              <a:r>
                <a:rPr lang="fr-FR" sz="1100" b="1" i="1" spc="-25" dirty="0">
                  <a:solidFill>
                    <a:srgbClr val="0070C0"/>
                  </a:solidFill>
                  <a:effectLst/>
                  <a:ea typeface="Times New Roman" panose="02020603050405020304" pitchFamily="18" charset="0"/>
                </a:rPr>
                <a:t>Nos offres d’emploi sont ouvertes à toutes et tous car nous croyons que la diversité des profils est un élément essentiel pour une vie d’équipe </a:t>
              </a:r>
              <a:r>
                <a:rPr lang="fr-FR" sz="1100" spc="-25" dirty="0">
                  <a:solidFill>
                    <a:schemeClr val="tx1"/>
                  </a:solidFill>
                  <a:effectLst/>
                  <a:ea typeface="Times New Roman" panose="02020603050405020304" pitchFamily="18" charset="0"/>
                </a:rPr>
                <a:t>!</a:t>
              </a:r>
            </a:p>
            <a:p>
              <a:pPr fontAlgn="base">
                <a:lnSpc>
                  <a:spcPts val="1800"/>
                </a:lnSpc>
              </a:pPr>
              <a:endParaRPr lang="fr-FR" sz="1100" b="1" spc="-25" dirty="0">
                <a:solidFill>
                  <a:schemeClr val="tx1"/>
                </a:solidFill>
                <a:ea typeface="Times New Roman" panose="02020603050405020304" pitchFamily="18" charset="0"/>
              </a:endParaRPr>
            </a:p>
          </p:txBody>
        </p:sp>
        <p:sp>
          <p:nvSpPr>
            <p:cNvPr id="12" name="ZoneTexte 11">
              <a:extLst>
                <a:ext uri="{FF2B5EF4-FFF2-40B4-BE49-F238E27FC236}">
                  <a16:creationId xmlns:a16="http://schemas.microsoft.com/office/drawing/2014/main" id="{E8D528F9-BC4C-07F1-29D3-AD7F6F737B8A}"/>
                </a:ext>
              </a:extLst>
            </p:cNvPr>
            <p:cNvSpPr txBox="1"/>
            <p:nvPr/>
          </p:nvSpPr>
          <p:spPr>
            <a:xfrm>
              <a:off x="4703623" y="290906"/>
              <a:ext cx="3327961" cy="579916"/>
            </a:xfrm>
            <a:prstGeom prst="rect">
              <a:avLst/>
            </a:prstGeom>
            <a:noFill/>
          </p:spPr>
          <p:txBody>
            <a:bodyPr wrap="square">
              <a:spAutoFit/>
            </a:bodyPr>
            <a:lstStyle/>
            <a:p>
              <a:pPr algn="l"/>
              <a:r>
                <a:rPr lang="fr-FR" sz="1600" b="1" dirty="0"/>
                <a:t>Travailleur social</a:t>
              </a:r>
              <a:r>
                <a:rPr lang="fr-FR" sz="1600" b="1" kern="1200" dirty="0">
                  <a:solidFill>
                    <a:schemeClr val="tx1"/>
                  </a:solidFill>
                  <a:effectLst/>
                  <a:latin typeface="+mn-lt"/>
                  <a:ea typeface="+mn-ea"/>
                  <a:cs typeface="+mn-cs"/>
                </a:rPr>
                <a:t> F/H</a:t>
              </a:r>
            </a:p>
            <a:p>
              <a:pPr algn="l"/>
              <a:r>
                <a:rPr lang="fr-FR" sz="1600" b="1" dirty="0"/>
                <a:t>MECS LA REYNARDE</a:t>
              </a:r>
              <a:r>
                <a:rPr lang="fr-FR" sz="1600" b="1" kern="1200" dirty="0">
                  <a:solidFill>
                    <a:schemeClr val="tx1"/>
                  </a:solidFill>
                  <a:effectLst/>
                  <a:latin typeface="+mn-lt"/>
                  <a:ea typeface="+mn-ea"/>
                  <a:cs typeface="+mn-cs"/>
                </a:rPr>
                <a:t> </a:t>
              </a:r>
            </a:p>
          </p:txBody>
        </p:sp>
        <p:sp>
          <p:nvSpPr>
            <p:cNvPr id="13" name="Rectangle : avec coins arrondis en diagonale 12">
              <a:extLst>
                <a:ext uri="{FF2B5EF4-FFF2-40B4-BE49-F238E27FC236}">
                  <a16:creationId xmlns:a16="http://schemas.microsoft.com/office/drawing/2014/main" id="{D261D11F-21BA-EAD4-7768-64F6B029B9FC}"/>
                </a:ext>
              </a:extLst>
            </p:cNvPr>
            <p:cNvSpPr/>
            <p:nvPr/>
          </p:nvSpPr>
          <p:spPr>
            <a:xfrm>
              <a:off x="8692546" y="6494422"/>
              <a:ext cx="977726" cy="243257"/>
            </a:xfrm>
            <a:prstGeom prst="round2Diag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lnSpc>
                  <a:spcPts val="1800"/>
                </a:lnSpc>
              </a:pPr>
              <a:r>
                <a:rPr lang="fr-FR" sz="1100" spc="-25" dirty="0">
                  <a:solidFill>
                    <a:schemeClr val="tx1"/>
                  </a:solidFill>
                  <a:effectLst/>
                  <a:ea typeface="Times New Roman" panose="02020603050405020304" pitchFamily="18" charset="0"/>
                </a:rPr>
                <a:t>Postuler</a:t>
              </a:r>
              <a:r>
                <a:rPr lang="fr-FR" sz="1050" spc="-25" dirty="0">
                  <a:solidFill>
                    <a:schemeClr val="tx1"/>
                  </a:solidFill>
                  <a:effectLst/>
                  <a:ea typeface="Times New Roman" panose="02020603050405020304" pitchFamily="18" charset="0"/>
                </a:rPr>
                <a:t> </a:t>
              </a:r>
              <a:endParaRPr lang="fr-FR" sz="1050" dirty="0">
                <a:solidFill>
                  <a:schemeClr val="tx1"/>
                </a:solidFill>
              </a:endParaRPr>
            </a:p>
          </p:txBody>
        </p:sp>
        <p:sp>
          <p:nvSpPr>
            <p:cNvPr id="17" name="ZoneTexte 16">
              <a:extLst>
                <a:ext uri="{FF2B5EF4-FFF2-40B4-BE49-F238E27FC236}">
                  <a16:creationId xmlns:a16="http://schemas.microsoft.com/office/drawing/2014/main" id="{19586D3A-FFDD-437B-F3ED-9190B2B27D23}"/>
                </a:ext>
              </a:extLst>
            </p:cNvPr>
            <p:cNvSpPr txBox="1"/>
            <p:nvPr/>
          </p:nvSpPr>
          <p:spPr>
            <a:xfrm>
              <a:off x="9764111" y="6460680"/>
              <a:ext cx="2427890" cy="274697"/>
            </a:xfrm>
            <a:prstGeom prst="rect">
              <a:avLst/>
            </a:prstGeom>
            <a:noFill/>
          </p:spPr>
          <p:txBody>
            <a:bodyPr wrap="square">
              <a:spAutoFit/>
            </a:bodyPr>
            <a:lstStyle/>
            <a:p>
              <a:r>
                <a:rPr lang="fr-FR" sz="1200" b="1" spc="-25" dirty="0">
                  <a:ea typeface="Times New Roman" panose="02020603050405020304" pitchFamily="18" charset="0"/>
                  <a:hlinkClick r:id="rId6"/>
                </a:rPr>
                <a:t>mecs</a:t>
              </a:r>
              <a:r>
                <a:rPr lang="fr-FR" sz="1200" b="1" spc="-25" dirty="0">
                  <a:solidFill>
                    <a:schemeClr val="tx1"/>
                  </a:solidFill>
                  <a:effectLst/>
                  <a:ea typeface="Times New Roman" panose="02020603050405020304" pitchFamily="18" charset="0"/>
                  <a:hlinkClick r:id="rId6"/>
                </a:rPr>
                <a:t>.reynarde@amsp.fr</a:t>
              </a:r>
              <a:r>
                <a:rPr lang="fr-FR" sz="1200" b="1" spc="-25" dirty="0">
                  <a:solidFill>
                    <a:schemeClr val="tx1"/>
                  </a:solidFill>
                  <a:effectLst/>
                  <a:ea typeface="Times New Roman" panose="02020603050405020304" pitchFamily="18" charset="0"/>
                </a:rPr>
                <a:t> 	</a:t>
              </a:r>
              <a:endParaRPr lang="fr-FR" sz="1200" u="sng" dirty="0">
                <a:solidFill>
                  <a:srgbClr val="0070C0"/>
                </a:solidFill>
              </a:endParaRPr>
            </a:p>
          </p:txBody>
        </p:sp>
      </p:grpSp>
      <p:cxnSp>
        <p:nvCxnSpPr>
          <p:cNvPr id="3" name="Connecteur droit 2">
            <a:extLst>
              <a:ext uri="{FF2B5EF4-FFF2-40B4-BE49-F238E27FC236}">
                <a16:creationId xmlns:a16="http://schemas.microsoft.com/office/drawing/2014/main" id="{7B8AE936-6EC9-759F-2415-D2E8ADB57D84}"/>
              </a:ext>
            </a:extLst>
          </p:cNvPr>
          <p:cNvCxnSpPr/>
          <p:nvPr/>
        </p:nvCxnSpPr>
        <p:spPr>
          <a:xfrm>
            <a:off x="4703623" y="1136468"/>
            <a:ext cx="0" cy="56114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0745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589</Words>
  <Application>Microsoft Office PowerPoint</Application>
  <PresentationFormat>Grand écran</PresentationFormat>
  <Paragraphs>40</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Aptos</vt:lpstr>
      <vt:lpstr>Aptos Display</vt:lpstr>
      <vt:lpstr>Arial</vt:lpstr>
      <vt:lpstr>Wingdings</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Astrid Froment</dc:creator>
  <cp:lastModifiedBy>Oriane LAOUT</cp:lastModifiedBy>
  <cp:revision>20</cp:revision>
  <cp:lastPrinted>2024-04-03T13:31:19Z</cp:lastPrinted>
  <dcterms:created xsi:type="dcterms:W3CDTF">2024-03-27T14:53:47Z</dcterms:created>
  <dcterms:modified xsi:type="dcterms:W3CDTF">2024-05-29T13:08:10Z</dcterms:modified>
</cp:coreProperties>
</file>