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6"/>
  </p:normalViewPr>
  <p:slideViewPr>
    <p:cSldViewPr snapToGrid="0" showGuides="1">
      <p:cViewPr varScale="1">
        <p:scale>
          <a:sx n="86" d="100"/>
          <a:sy n="86" d="100"/>
        </p:scale>
        <p:origin x="533" y="58"/>
      </p:cViewPr>
      <p:guideLst>
        <p:guide orient="horz" pos="2160"/>
        <p:guide pos="384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07160-3BD8-7A78-5A2D-5C092F371F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F22FFC-B752-2A90-223F-384572CF6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DA4F48-7288-0D79-62C4-A8D67843958C}"/>
              </a:ext>
            </a:extLst>
          </p:cNvPr>
          <p:cNvSpPr>
            <a:spLocks noGrp="1"/>
          </p:cNvSpPr>
          <p:nvPr>
            <p:ph type="dt" sz="half" idx="10"/>
          </p:nvPr>
        </p:nvSpPr>
        <p:spPr/>
        <p:txBody>
          <a:bodyPr/>
          <a:lstStyle/>
          <a:p>
            <a:fld id="{0AA225C2-7AA8-894B-A9C2-F9D2DE078612}" type="datetimeFigureOut">
              <a:rPr lang="fr-FR" smtClean="0"/>
              <a:t>16/07/2024</a:t>
            </a:fld>
            <a:endParaRPr lang="fr-FR"/>
          </a:p>
        </p:txBody>
      </p:sp>
      <p:sp>
        <p:nvSpPr>
          <p:cNvPr id="5" name="Espace réservé du pied de page 4">
            <a:extLst>
              <a:ext uri="{FF2B5EF4-FFF2-40B4-BE49-F238E27FC236}">
                <a16:creationId xmlns:a16="http://schemas.microsoft.com/office/drawing/2014/main" id="{3178A3E1-513F-B552-476F-99BAD687CD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049CD3-A0C8-7CF1-4268-7D43F675A5D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50894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AD12D-C5ED-88E4-54C7-3D994B53D7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F951529-F1ED-7B1B-BDA4-C70CB600F9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3A2DE4-4B1E-C04B-8630-7163901BBD66}"/>
              </a:ext>
            </a:extLst>
          </p:cNvPr>
          <p:cNvSpPr>
            <a:spLocks noGrp="1"/>
          </p:cNvSpPr>
          <p:nvPr>
            <p:ph type="dt" sz="half" idx="10"/>
          </p:nvPr>
        </p:nvSpPr>
        <p:spPr/>
        <p:txBody>
          <a:bodyPr/>
          <a:lstStyle/>
          <a:p>
            <a:fld id="{0AA225C2-7AA8-894B-A9C2-F9D2DE078612}" type="datetimeFigureOut">
              <a:rPr lang="fr-FR" smtClean="0"/>
              <a:t>16/07/2024</a:t>
            </a:fld>
            <a:endParaRPr lang="fr-FR"/>
          </a:p>
        </p:txBody>
      </p:sp>
      <p:sp>
        <p:nvSpPr>
          <p:cNvPr id="5" name="Espace réservé du pied de page 4">
            <a:extLst>
              <a:ext uri="{FF2B5EF4-FFF2-40B4-BE49-F238E27FC236}">
                <a16:creationId xmlns:a16="http://schemas.microsoft.com/office/drawing/2014/main" id="{421C5997-FC0E-B343-DFCE-827746B4B6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0DF346-CF4E-4213-9837-85889D3B2EF9}"/>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697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FAF14D-25F9-C793-17BB-C35B157821F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58E9F-82E4-02F2-A4E5-680BE5E4B9B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16E6B5-C915-B0D2-B49D-18FC874D9647}"/>
              </a:ext>
            </a:extLst>
          </p:cNvPr>
          <p:cNvSpPr>
            <a:spLocks noGrp="1"/>
          </p:cNvSpPr>
          <p:nvPr>
            <p:ph type="dt" sz="half" idx="10"/>
          </p:nvPr>
        </p:nvSpPr>
        <p:spPr/>
        <p:txBody>
          <a:bodyPr/>
          <a:lstStyle/>
          <a:p>
            <a:fld id="{0AA225C2-7AA8-894B-A9C2-F9D2DE078612}" type="datetimeFigureOut">
              <a:rPr lang="fr-FR" smtClean="0"/>
              <a:t>16/07/2024</a:t>
            </a:fld>
            <a:endParaRPr lang="fr-FR"/>
          </a:p>
        </p:txBody>
      </p:sp>
      <p:sp>
        <p:nvSpPr>
          <p:cNvPr id="5" name="Espace réservé du pied de page 4">
            <a:extLst>
              <a:ext uri="{FF2B5EF4-FFF2-40B4-BE49-F238E27FC236}">
                <a16:creationId xmlns:a16="http://schemas.microsoft.com/office/drawing/2014/main" id="{6F45307B-F1F2-5851-B83D-3235773C30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13D3A8-BC93-5734-6C9D-F4B6027E138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3142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856F6-96DA-4432-ED89-0AF0CC9DB2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69BFF1-3DF6-34F1-8541-36EC93997AD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C5696C-22D8-97F2-435A-B78690A919D6}"/>
              </a:ext>
            </a:extLst>
          </p:cNvPr>
          <p:cNvSpPr>
            <a:spLocks noGrp="1"/>
          </p:cNvSpPr>
          <p:nvPr>
            <p:ph type="dt" sz="half" idx="10"/>
          </p:nvPr>
        </p:nvSpPr>
        <p:spPr/>
        <p:txBody>
          <a:bodyPr/>
          <a:lstStyle/>
          <a:p>
            <a:fld id="{0AA225C2-7AA8-894B-A9C2-F9D2DE078612}" type="datetimeFigureOut">
              <a:rPr lang="fr-FR" smtClean="0"/>
              <a:t>16/07/2024</a:t>
            </a:fld>
            <a:endParaRPr lang="fr-FR"/>
          </a:p>
        </p:txBody>
      </p:sp>
      <p:sp>
        <p:nvSpPr>
          <p:cNvPr id="5" name="Espace réservé du pied de page 4">
            <a:extLst>
              <a:ext uri="{FF2B5EF4-FFF2-40B4-BE49-F238E27FC236}">
                <a16:creationId xmlns:a16="http://schemas.microsoft.com/office/drawing/2014/main" id="{750B4837-EF61-8887-9197-19AFE7E5B3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05AFF4-3D21-0555-1D8B-E20881752BA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75477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2132F-45E2-6B95-5490-36A852F794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0416CB-53B5-DF38-3A0E-0A8A2525F1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590460A-7048-3ABE-BE38-070472944130}"/>
              </a:ext>
            </a:extLst>
          </p:cNvPr>
          <p:cNvSpPr>
            <a:spLocks noGrp="1"/>
          </p:cNvSpPr>
          <p:nvPr>
            <p:ph type="dt" sz="half" idx="10"/>
          </p:nvPr>
        </p:nvSpPr>
        <p:spPr/>
        <p:txBody>
          <a:bodyPr/>
          <a:lstStyle/>
          <a:p>
            <a:fld id="{0AA225C2-7AA8-894B-A9C2-F9D2DE078612}" type="datetimeFigureOut">
              <a:rPr lang="fr-FR" smtClean="0"/>
              <a:t>16/07/2024</a:t>
            </a:fld>
            <a:endParaRPr lang="fr-FR"/>
          </a:p>
        </p:txBody>
      </p:sp>
      <p:sp>
        <p:nvSpPr>
          <p:cNvPr id="5" name="Espace réservé du pied de page 4">
            <a:extLst>
              <a:ext uri="{FF2B5EF4-FFF2-40B4-BE49-F238E27FC236}">
                <a16:creationId xmlns:a16="http://schemas.microsoft.com/office/drawing/2014/main" id="{626878C2-D24B-E818-9722-000E14E657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7128F9-C2B1-77A8-FA6E-681F4F2BF67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0239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271A7-F70B-0F3C-5E92-EE6D83811B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BE3657-FCD0-EB71-0779-F0B0AE3FC6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C4E9BB-B7AF-0201-8143-F24D29392D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926453-142D-C656-6B8E-BB1B69AB4734}"/>
              </a:ext>
            </a:extLst>
          </p:cNvPr>
          <p:cNvSpPr>
            <a:spLocks noGrp="1"/>
          </p:cNvSpPr>
          <p:nvPr>
            <p:ph type="dt" sz="half" idx="10"/>
          </p:nvPr>
        </p:nvSpPr>
        <p:spPr/>
        <p:txBody>
          <a:bodyPr/>
          <a:lstStyle/>
          <a:p>
            <a:fld id="{0AA225C2-7AA8-894B-A9C2-F9D2DE078612}" type="datetimeFigureOut">
              <a:rPr lang="fr-FR" smtClean="0"/>
              <a:t>16/07/2024</a:t>
            </a:fld>
            <a:endParaRPr lang="fr-FR"/>
          </a:p>
        </p:txBody>
      </p:sp>
      <p:sp>
        <p:nvSpPr>
          <p:cNvPr id="6" name="Espace réservé du pied de page 5">
            <a:extLst>
              <a:ext uri="{FF2B5EF4-FFF2-40B4-BE49-F238E27FC236}">
                <a16:creationId xmlns:a16="http://schemas.microsoft.com/office/drawing/2014/main" id="{7711197A-0E23-91A8-660E-F9301A714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330B9A-CEBF-E8D1-090F-4DFAF988E0D7}"/>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20978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50435-59EC-D7BC-B260-94D3B2371C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B352A8-DC46-F907-E69F-2F9CB77C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64150B-1F57-83EC-6CE9-D752738E0D3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4710D23-5B09-4EC4-670A-44E6ED623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E37575-84BB-13BA-FEB2-E2AC9340D1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78AE5C-B229-EF5F-4EF2-D6A8056C2906}"/>
              </a:ext>
            </a:extLst>
          </p:cNvPr>
          <p:cNvSpPr>
            <a:spLocks noGrp="1"/>
          </p:cNvSpPr>
          <p:nvPr>
            <p:ph type="dt" sz="half" idx="10"/>
          </p:nvPr>
        </p:nvSpPr>
        <p:spPr/>
        <p:txBody>
          <a:bodyPr/>
          <a:lstStyle/>
          <a:p>
            <a:fld id="{0AA225C2-7AA8-894B-A9C2-F9D2DE078612}" type="datetimeFigureOut">
              <a:rPr lang="fr-FR" smtClean="0"/>
              <a:t>16/07/2024</a:t>
            </a:fld>
            <a:endParaRPr lang="fr-FR"/>
          </a:p>
        </p:txBody>
      </p:sp>
      <p:sp>
        <p:nvSpPr>
          <p:cNvPr id="8" name="Espace réservé du pied de page 7">
            <a:extLst>
              <a:ext uri="{FF2B5EF4-FFF2-40B4-BE49-F238E27FC236}">
                <a16:creationId xmlns:a16="http://schemas.microsoft.com/office/drawing/2014/main" id="{36BB1768-88DF-F744-438A-3D4AA72798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DA6464-B466-A211-E6F2-2C3636357F2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09239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6E4D9-49A4-70B4-0EE7-1F1306CBF5F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4B11E14-0CD6-EB9D-952F-59F2A10C5C2C}"/>
              </a:ext>
            </a:extLst>
          </p:cNvPr>
          <p:cNvSpPr>
            <a:spLocks noGrp="1"/>
          </p:cNvSpPr>
          <p:nvPr>
            <p:ph type="dt" sz="half" idx="10"/>
          </p:nvPr>
        </p:nvSpPr>
        <p:spPr/>
        <p:txBody>
          <a:bodyPr/>
          <a:lstStyle/>
          <a:p>
            <a:fld id="{0AA225C2-7AA8-894B-A9C2-F9D2DE078612}" type="datetimeFigureOut">
              <a:rPr lang="fr-FR" smtClean="0"/>
              <a:t>16/07/2024</a:t>
            </a:fld>
            <a:endParaRPr lang="fr-FR"/>
          </a:p>
        </p:txBody>
      </p:sp>
      <p:sp>
        <p:nvSpPr>
          <p:cNvPr id="4" name="Espace réservé du pied de page 3">
            <a:extLst>
              <a:ext uri="{FF2B5EF4-FFF2-40B4-BE49-F238E27FC236}">
                <a16:creationId xmlns:a16="http://schemas.microsoft.com/office/drawing/2014/main" id="{4D84CD95-EE6D-6B90-109F-F0C6ABCB5D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6DAB9A-0B41-D364-5443-6378786CA856}"/>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3929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FD9164-39DE-192A-C318-41C1BAD3CA5A}"/>
              </a:ext>
            </a:extLst>
          </p:cNvPr>
          <p:cNvSpPr>
            <a:spLocks noGrp="1"/>
          </p:cNvSpPr>
          <p:nvPr>
            <p:ph type="dt" sz="half" idx="10"/>
          </p:nvPr>
        </p:nvSpPr>
        <p:spPr/>
        <p:txBody>
          <a:bodyPr/>
          <a:lstStyle/>
          <a:p>
            <a:fld id="{0AA225C2-7AA8-894B-A9C2-F9D2DE078612}" type="datetimeFigureOut">
              <a:rPr lang="fr-FR" smtClean="0"/>
              <a:t>16/07/2024</a:t>
            </a:fld>
            <a:endParaRPr lang="fr-FR"/>
          </a:p>
        </p:txBody>
      </p:sp>
      <p:sp>
        <p:nvSpPr>
          <p:cNvPr id="3" name="Espace réservé du pied de page 2">
            <a:extLst>
              <a:ext uri="{FF2B5EF4-FFF2-40B4-BE49-F238E27FC236}">
                <a16:creationId xmlns:a16="http://schemas.microsoft.com/office/drawing/2014/main" id="{A517920E-13EE-1E79-0CDB-6AEE49F448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B0741E-A6C3-3E65-2F77-F636CCE79BA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5417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7A93F-E679-18AE-AAA5-07707BB37D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4686DA-E12D-1EAC-BEC2-9EE826A49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7CD10E-024C-7D1B-32CA-7BD837EF8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3728C9-2301-580F-480F-B6AA80E62EA8}"/>
              </a:ext>
            </a:extLst>
          </p:cNvPr>
          <p:cNvSpPr>
            <a:spLocks noGrp="1"/>
          </p:cNvSpPr>
          <p:nvPr>
            <p:ph type="dt" sz="half" idx="10"/>
          </p:nvPr>
        </p:nvSpPr>
        <p:spPr/>
        <p:txBody>
          <a:bodyPr/>
          <a:lstStyle/>
          <a:p>
            <a:fld id="{0AA225C2-7AA8-894B-A9C2-F9D2DE078612}" type="datetimeFigureOut">
              <a:rPr lang="fr-FR" smtClean="0"/>
              <a:t>16/07/2024</a:t>
            </a:fld>
            <a:endParaRPr lang="fr-FR"/>
          </a:p>
        </p:txBody>
      </p:sp>
      <p:sp>
        <p:nvSpPr>
          <p:cNvPr id="6" name="Espace réservé du pied de page 5">
            <a:extLst>
              <a:ext uri="{FF2B5EF4-FFF2-40B4-BE49-F238E27FC236}">
                <a16:creationId xmlns:a16="http://schemas.microsoft.com/office/drawing/2014/main" id="{366BCE23-CD08-7167-9360-9A5D3CC5AC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0DBF27-A28E-48CE-413B-AAD33A193A3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7092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BA0DA-DCDD-0E9A-E6EB-E0B9C397B1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16C7D90-7AA9-3D55-5104-45D2A1C68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B4EF97-6C43-0F1D-5F98-7B78575F3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FCB19B-3E73-AFE0-DCC4-45CFE585F94A}"/>
              </a:ext>
            </a:extLst>
          </p:cNvPr>
          <p:cNvSpPr>
            <a:spLocks noGrp="1"/>
          </p:cNvSpPr>
          <p:nvPr>
            <p:ph type="dt" sz="half" idx="10"/>
          </p:nvPr>
        </p:nvSpPr>
        <p:spPr/>
        <p:txBody>
          <a:bodyPr/>
          <a:lstStyle/>
          <a:p>
            <a:fld id="{0AA225C2-7AA8-894B-A9C2-F9D2DE078612}" type="datetimeFigureOut">
              <a:rPr lang="fr-FR" smtClean="0"/>
              <a:t>16/07/2024</a:t>
            </a:fld>
            <a:endParaRPr lang="fr-FR"/>
          </a:p>
        </p:txBody>
      </p:sp>
      <p:sp>
        <p:nvSpPr>
          <p:cNvPr id="6" name="Espace réservé du pied de page 5">
            <a:extLst>
              <a:ext uri="{FF2B5EF4-FFF2-40B4-BE49-F238E27FC236}">
                <a16:creationId xmlns:a16="http://schemas.microsoft.com/office/drawing/2014/main" id="{1DCC9B4E-7581-6395-8D45-5E98B4845C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61DA7A-A2C8-E738-5267-90B4DBFF0F22}"/>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05115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B703F1-5E52-C7C9-F85B-3DBE17A77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CEE6B0-DC74-8C30-3086-42163F29E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889594-B240-C13B-C3CF-65829A13E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225C2-7AA8-894B-A9C2-F9D2DE078612}" type="datetimeFigureOut">
              <a:rPr lang="fr-FR" smtClean="0"/>
              <a:t>16/07/2024</a:t>
            </a:fld>
            <a:endParaRPr lang="fr-FR"/>
          </a:p>
        </p:txBody>
      </p:sp>
      <p:sp>
        <p:nvSpPr>
          <p:cNvPr id="5" name="Espace réservé du pied de page 4">
            <a:extLst>
              <a:ext uri="{FF2B5EF4-FFF2-40B4-BE49-F238E27FC236}">
                <a16:creationId xmlns:a16="http://schemas.microsoft.com/office/drawing/2014/main" id="{7B89C622-9ADC-2137-D0F5-C17C1D63D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C2239E-70A1-FD77-A909-8EC2A0E38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5BC46-1F3D-9B4D-953B-E68D0FC5DEE5}" type="slidenum">
              <a:rPr lang="fr-FR" smtClean="0"/>
              <a:t>‹N°›</a:t>
            </a:fld>
            <a:endParaRPr lang="fr-FR"/>
          </a:p>
        </p:txBody>
      </p:sp>
    </p:spTree>
    <p:extLst>
      <p:ext uri="{BB962C8B-B14F-4D97-AF65-F5344CB8AC3E}">
        <p14:creationId xmlns:p14="http://schemas.microsoft.com/office/powerpoint/2010/main" val="17481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hyperlink" Target="http://www.amsp.fr/"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C040B0E2-D4AE-D784-24C5-947A787A2901}"/>
              </a:ext>
            </a:extLst>
          </p:cNvPr>
          <p:cNvGrpSpPr/>
          <p:nvPr/>
        </p:nvGrpSpPr>
        <p:grpSpPr>
          <a:xfrm>
            <a:off x="0" y="14409"/>
            <a:ext cx="4703623" cy="6843591"/>
            <a:chOff x="0" y="11846"/>
            <a:chExt cx="4703623" cy="6843591"/>
          </a:xfrm>
        </p:grpSpPr>
        <p:pic>
          <p:nvPicPr>
            <p:cNvPr id="4" name="Image 3" descr="Une image contenant texte, Police, logo, Graphique&#10;&#10;Description générée automatiquement">
              <a:extLst>
                <a:ext uri="{FF2B5EF4-FFF2-40B4-BE49-F238E27FC236}">
                  <a16:creationId xmlns:a16="http://schemas.microsoft.com/office/drawing/2014/main" id="{DC37137C-6691-77F0-1111-42D3388D3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46"/>
              <a:ext cx="3150114" cy="1261326"/>
            </a:xfrm>
            <a:prstGeom prst="rect">
              <a:avLst/>
            </a:prstGeom>
          </p:spPr>
        </p:pic>
        <p:pic>
          <p:nvPicPr>
            <p:cNvPr id="5" name="Image 4" descr="Une image contenant blanc, conception&#10;&#10;Description générée automatiquement">
              <a:extLst>
                <a:ext uri="{FF2B5EF4-FFF2-40B4-BE49-F238E27FC236}">
                  <a16:creationId xmlns:a16="http://schemas.microsoft.com/office/drawing/2014/main" id="{9606A8CF-D9FA-3A12-C68D-18040232FC8B}"/>
                </a:ext>
              </a:extLst>
            </p:cNvPr>
            <p:cNvPicPr>
              <a:picLocks noChangeAspect="1"/>
            </p:cNvPicPr>
            <p:nvPr/>
          </p:nvPicPr>
          <p:blipFill rotWithShape="1">
            <a:blip r:embed="rId3">
              <a:extLst>
                <a:ext uri="{28A0092B-C50C-407E-A947-70E740481C1C}">
                  <a14:useLocalDpi xmlns:a14="http://schemas.microsoft.com/office/drawing/2010/main" val="0"/>
                </a:ext>
              </a:extLst>
            </a:blip>
            <a:srcRect l="17656" r="34881"/>
            <a:stretch/>
          </p:blipFill>
          <p:spPr>
            <a:xfrm>
              <a:off x="0" y="1139427"/>
              <a:ext cx="4703623" cy="5716010"/>
            </a:xfrm>
            <a:prstGeom prst="rect">
              <a:avLst/>
            </a:prstGeom>
          </p:spPr>
        </p:pic>
        <p:pic>
          <p:nvPicPr>
            <p:cNvPr id="6" name="Image 5" descr="Une image contenant personne, habits, ongle, doigt&#10;&#10;Description générée automatiquement">
              <a:extLst>
                <a:ext uri="{FF2B5EF4-FFF2-40B4-BE49-F238E27FC236}">
                  <a16:creationId xmlns:a16="http://schemas.microsoft.com/office/drawing/2014/main" id="{8C7E231A-5692-6107-6A1F-EF7A52C4302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5750" y="1265492"/>
              <a:ext cx="2171696" cy="1631216"/>
            </a:xfrm>
            <a:prstGeom prst="rect">
              <a:avLst/>
            </a:prstGeom>
          </p:spPr>
        </p:pic>
        <p:sp>
          <p:nvSpPr>
            <p:cNvPr id="7" name="ZoneTexte 6">
              <a:extLst>
                <a:ext uri="{FF2B5EF4-FFF2-40B4-BE49-F238E27FC236}">
                  <a16:creationId xmlns:a16="http://schemas.microsoft.com/office/drawing/2014/main" id="{46D1BFA5-A2A8-A6B5-6D0A-D79378B79E71}"/>
                </a:ext>
              </a:extLst>
            </p:cNvPr>
            <p:cNvSpPr txBox="1"/>
            <p:nvPr/>
          </p:nvSpPr>
          <p:spPr>
            <a:xfrm>
              <a:off x="2521671" y="1267511"/>
              <a:ext cx="1844589" cy="1631216"/>
            </a:xfrm>
            <a:prstGeom prst="rect">
              <a:avLst/>
            </a:prstGeom>
            <a:noFill/>
            <a:ln>
              <a:noFill/>
            </a:ln>
          </p:spPr>
          <p:txBody>
            <a:bodyPr wrap="square">
              <a:spAutoFit/>
            </a:bodyPr>
            <a:lstStyle/>
            <a:p>
              <a:pPr algn="just"/>
              <a:r>
                <a:rPr lang="fr-FR" sz="1000" spc="-25" dirty="0">
                  <a:effectLst/>
                  <a:ea typeface="Calibri" panose="020F0502020204030204" pitchFamily="34" charset="0"/>
                </a:rPr>
                <a:t>Depuis 1954</a:t>
              </a:r>
              <a:r>
                <a:rPr lang="fr-FR" sz="1000" spc="-25" dirty="0">
                  <a:effectLst/>
                  <a:latin typeface="+mj-lt"/>
                  <a:ea typeface="Calibri" panose="020F0502020204030204" pitchFamily="34" charset="0"/>
                </a:rPr>
                <a:t>, l’association </a:t>
              </a:r>
              <a:r>
                <a:rPr lang="fr-FR" sz="1000" spc="-25" dirty="0" err="1">
                  <a:latin typeface="+mj-lt"/>
                  <a:ea typeface="Calibri" panose="020F0502020204030204" pitchFamily="34" charset="0"/>
                </a:rPr>
                <a:t>M</a:t>
              </a:r>
              <a:r>
                <a:rPr lang="fr-FR" sz="1000" spc="-25" dirty="0" err="1">
                  <a:effectLst/>
                  <a:latin typeface="+mj-lt"/>
                  <a:ea typeface="Calibri" panose="020F0502020204030204" pitchFamily="34" charset="0"/>
                </a:rPr>
                <a:t>édico-Sociale</a:t>
              </a:r>
              <a:r>
                <a:rPr lang="fr-FR" sz="1000" spc="-25" dirty="0">
                  <a:effectLst/>
                  <a:latin typeface="+mj-lt"/>
                  <a:ea typeface="Calibri" panose="020F0502020204030204" pitchFamily="34" charset="0"/>
                </a:rPr>
                <a:t> de Provence a pour vocation d’accompagner et d’accueillir des personnes fragiles aux parcours hors normes : des enfants, des adolescents et des adultes, quels que soient leurs capacités, leurs handicaps, leurs vulnérabilités socio-relationnelles ou leur </a:t>
              </a:r>
              <a:r>
                <a:rPr lang="fr-FR" sz="1000" spc="-25">
                  <a:effectLst/>
                  <a:latin typeface="+mj-lt"/>
                  <a:ea typeface="Calibri" panose="020F0502020204030204" pitchFamily="34" charset="0"/>
                </a:rPr>
                <a:t>précarité́ familiale.</a:t>
              </a:r>
              <a:endParaRPr lang="fr-FR" sz="1000" dirty="0">
                <a:latin typeface="+mj-lt"/>
              </a:endParaRPr>
            </a:p>
          </p:txBody>
        </p:sp>
        <p:sp>
          <p:nvSpPr>
            <p:cNvPr id="8" name="ZoneTexte 7">
              <a:extLst>
                <a:ext uri="{FF2B5EF4-FFF2-40B4-BE49-F238E27FC236}">
                  <a16:creationId xmlns:a16="http://schemas.microsoft.com/office/drawing/2014/main" id="{91D1DBE5-7B98-EBC1-6415-A3E3EF66CE54}"/>
                </a:ext>
              </a:extLst>
            </p:cNvPr>
            <p:cNvSpPr txBox="1"/>
            <p:nvPr/>
          </p:nvSpPr>
          <p:spPr>
            <a:xfrm>
              <a:off x="214361" y="2949990"/>
              <a:ext cx="4186189" cy="3544432"/>
            </a:xfrm>
            <a:prstGeom prst="rect">
              <a:avLst/>
            </a:prstGeom>
            <a:noFill/>
          </p:spPr>
          <p:txBody>
            <a:bodyPr wrap="square">
              <a:spAutoFit/>
            </a:bodyPr>
            <a:lstStyle/>
            <a:p>
              <a:pPr algn="just" fontAlgn="base">
                <a:lnSpc>
                  <a:spcPts val="1800"/>
                </a:lnSpc>
              </a:pPr>
              <a:r>
                <a:rPr lang="fr-FR" sz="1000" spc="-25" dirty="0">
                  <a:effectLst/>
                  <a:latin typeface="+mj-lt"/>
                  <a:ea typeface="Times New Roman" panose="02020603050405020304" pitchFamily="18" charset="0"/>
                </a:rPr>
                <a:t>Animés par une mission forte de sens, « Un chemin pour chacun », nous initions des projets audacieux et innovants, avec le soutien des pouvoirs publics et de nos partenaires. Dans ce cadre, nous offrons un accueil individualisé dans nos lieux d’accueil basés en Provence. Nous plaçons la personne accueillie et sa famille au centre des dispositifs que nous déployons, en transmettant des savoir-faire et des </a:t>
              </a:r>
              <a:r>
                <a:rPr lang="fr-FR" sz="1000" spc="-25" dirty="0" err="1">
                  <a:effectLst/>
                  <a:latin typeface="+mj-lt"/>
                  <a:ea typeface="Times New Roman" panose="02020603050405020304" pitchFamily="18" charset="0"/>
                </a:rPr>
                <a:t>savoir-être</a:t>
              </a:r>
              <a:r>
                <a:rPr lang="fr-FR" sz="1000" spc="-25" dirty="0">
                  <a:effectLst/>
                  <a:latin typeface="+mj-lt"/>
                  <a:ea typeface="Times New Roman" panose="02020603050405020304" pitchFamily="18" charset="0"/>
                </a:rPr>
                <a:t> par l’éducation, la formation, le travail protégé, tout comme nous apportons des soins individualisés et un accompagnement quotidien. </a:t>
              </a:r>
              <a:endParaRPr lang="fr-FR" sz="1000" dirty="0">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Aujourd’hui notre équipe de près de </a:t>
              </a:r>
              <a:r>
                <a:rPr lang="fr-FR" sz="1000" b="1" spc="-25" dirty="0">
                  <a:effectLst/>
                  <a:latin typeface="+mj-lt"/>
                  <a:ea typeface="Times New Roman" panose="02020603050405020304" pitchFamily="18" charset="0"/>
                </a:rPr>
                <a:t>520 collaborateurs</a:t>
              </a:r>
              <a:r>
                <a:rPr lang="fr-FR" sz="1000" spc="-25" dirty="0">
                  <a:effectLst/>
                  <a:latin typeface="+mj-lt"/>
                  <a:ea typeface="Times New Roman" panose="02020603050405020304" pitchFamily="18" charset="0"/>
                </a:rPr>
                <a:t> fait vivre nos valeurs de notre association :</a:t>
              </a:r>
              <a:r>
                <a:rPr lang="fr-FR" sz="1000" dirty="0">
                  <a:latin typeface="+mj-lt"/>
                  <a:ea typeface="Times New Roman" panose="02020603050405020304" pitchFamily="18" charset="0"/>
                </a:rPr>
                <a:t>                       </a:t>
              </a:r>
            </a:p>
            <a:p>
              <a:pPr algn="just" fontAlgn="base">
                <a:lnSpc>
                  <a:spcPts val="1800"/>
                </a:lnSpc>
              </a:pPr>
              <a:r>
                <a:rPr lang="fr-FR" sz="1000" dirty="0">
                  <a:latin typeface="+mj-lt"/>
                  <a:ea typeface="Times New Roman" panose="02020603050405020304" pitchFamily="18" charset="0"/>
                </a:rPr>
                <a:t>  </a:t>
              </a:r>
            </a:p>
            <a:p>
              <a:pPr algn="ctr" fontAlgn="base">
                <a:lnSpc>
                  <a:spcPts val="1800"/>
                </a:lnSpc>
              </a:pPr>
              <a:r>
                <a:rPr lang="fr-FR" sz="1050" dirty="0">
                  <a:solidFill>
                    <a:srgbClr val="2E4798"/>
                  </a:solidFill>
                  <a:latin typeface="+mj-lt"/>
                  <a:ea typeface="Times New Roman" panose="02020603050405020304" pitchFamily="18" charset="0"/>
                </a:rPr>
                <a:t> </a:t>
              </a:r>
              <a:r>
                <a:rPr lang="fr-FR" sz="1600" spc="-25" dirty="0">
                  <a:solidFill>
                    <a:srgbClr val="2E4798"/>
                  </a:solidFill>
                  <a:effectLst/>
                  <a:latin typeface="+mj-lt"/>
                  <a:ea typeface="Times New Roman" panose="02020603050405020304" pitchFamily="18" charset="0"/>
                </a:rPr>
                <a:t>Audace  - Bienveillance  - Intégrité</a:t>
              </a:r>
            </a:p>
            <a:p>
              <a:pPr algn="ctr" fontAlgn="base">
                <a:lnSpc>
                  <a:spcPts val="1800"/>
                </a:lnSpc>
              </a:pPr>
              <a:endParaRPr lang="fr-FR" sz="500" spc="-25" dirty="0">
                <a:solidFill>
                  <a:srgbClr val="2E4798"/>
                </a:solidFill>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Vous êtes attirés par des projets concrets qui ont du sens?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voulez vous investir dans une association médico-sociale engagée?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appréciez des équipes fédérées par l’humain ? </a:t>
              </a:r>
              <a:r>
                <a:rPr lang="fr-FR" sz="1200" spc="-25" dirty="0">
                  <a:effectLst/>
                  <a:ea typeface="Times New Roman" panose="02020603050405020304" pitchFamily="18" charset="0"/>
                </a:rPr>
                <a:t>Rejoignez-nous !</a:t>
              </a:r>
              <a:endParaRPr lang="fr-FR" sz="1000" dirty="0">
                <a:effectLst/>
                <a:ea typeface="Times New Roman" panose="02020603050405020304" pitchFamily="18" charset="0"/>
              </a:endParaRPr>
            </a:p>
          </p:txBody>
        </p:sp>
        <p:sp>
          <p:nvSpPr>
            <p:cNvPr id="9" name="Rectangle : avec coins arrondis en diagonale 8">
              <a:extLst>
                <a:ext uri="{FF2B5EF4-FFF2-40B4-BE49-F238E27FC236}">
                  <a16:creationId xmlns:a16="http://schemas.microsoft.com/office/drawing/2014/main" id="{A93D1553-9B8F-3365-1321-0348473EAE80}"/>
                </a:ext>
              </a:extLst>
            </p:cNvPr>
            <p:cNvSpPr/>
            <p:nvPr/>
          </p:nvSpPr>
          <p:spPr>
            <a:xfrm>
              <a:off x="177862" y="6583227"/>
              <a:ext cx="4345121" cy="164648"/>
            </a:xfrm>
            <a:prstGeom prst="round2DiagRect">
              <a:avLst/>
            </a:prstGeom>
            <a:solidFill>
              <a:srgbClr val="D7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spc="-25" dirty="0">
                  <a:solidFill>
                    <a:schemeClr val="tx1"/>
                  </a:solidFill>
                  <a:latin typeface="+mj-lt"/>
                  <a:ea typeface="Times New Roman" panose="02020603050405020304" pitchFamily="18" charset="0"/>
                </a:rPr>
                <a:t>Plus d’information sur</a:t>
              </a:r>
              <a:r>
                <a:rPr lang="fr-FR" sz="1050" dirty="0">
                  <a:solidFill>
                    <a:schemeClr val="tx1"/>
                  </a:solidFill>
                  <a:latin typeface="+mj-lt"/>
                  <a:ea typeface="Calibri" panose="020F0502020204030204" pitchFamily="34" charset="0"/>
                </a:rPr>
                <a:t> notre site </a:t>
              </a:r>
              <a:r>
                <a:rPr lang="fr-FR" sz="1050" u="sng" dirty="0">
                  <a:solidFill>
                    <a:schemeClr val="tx1"/>
                  </a:solidFill>
                  <a:latin typeface="+mj-lt"/>
                  <a:ea typeface="Calibri" panose="020F0502020204030204" pitchFamily="34" charset="0"/>
                  <a:hlinkClick r:id="rId5">
                    <a:extLst>
                      <a:ext uri="{A12FA001-AC4F-418D-AE19-62706E023703}">
                        <ahyp:hlinkClr xmlns:ahyp="http://schemas.microsoft.com/office/drawing/2018/hyperlinkcolor" val="tx"/>
                      </a:ext>
                    </a:extLst>
                  </a:hlinkClick>
                </a:rPr>
                <a:t>www.amsp.fr</a:t>
              </a:r>
              <a:endParaRPr lang="fr-FR" sz="1050" dirty="0">
                <a:solidFill>
                  <a:schemeClr val="tx1"/>
                </a:solidFill>
                <a:latin typeface="+mj-lt"/>
                <a:ea typeface="Times New Roman" panose="02020603050405020304" pitchFamily="18" charset="0"/>
              </a:endParaRPr>
            </a:p>
          </p:txBody>
        </p:sp>
      </p:grpSp>
      <p:graphicFrame>
        <p:nvGraphicFramePr>
          <p:cNvPr id="15" name="Tableau 6">
            <a:extLst>
              <a:ext uri="{FF2B5EF4-FFF2-40B4-BE49-F238E27FC236}">
                <a16:creationId xmlns:a16="http://schemas.microsoft.com/office/drawing/2014/main" id="{74882B00-64B0-B439-A833-F4FB1099A118}"/>
              </a:ext>
            </a:extLst>
          </p:cNvPr>
          <p:cNvGraphicFramePr>
            <a:graphicFrameLocks noGrp="1"/>
          </p:cNvGraphicFramePr>
          <p:nvPr>
            <p:extLst>
              <p:ext uri="{D42A27DB-BD31-4B8C-83A1-F6EECF244321}">
                <p14:modId xmlns:p14="http://schemas.microsoft.com/office/powerpoint/2010/main" val="1621194895"/>
              </p:ext>
            </p:extLst>
          </p:nvPr>
        </p:nvGraphicFramePr>
        <p:xfrm>
          <a:off x="7840652" y="244516"/>
          <a:ext cx="4099914" cy="853440"/>
        </p:xfrm>
        <a:graphic>
          <a:graphicData uri="http://schemas.openxmlformats.org/drawingml/2006/table">
            <a:tbl>
              <a:tblPr firstRow="1" bandRow="1">
                <a:tableStyleId>{5C22544A-7EE6-4342-B048-85BDC9FD1C3A}</a:tableStyleId>
              </a:tblPr>
              <a:tblGrid>
                <a:gridCol w="1063651">
                  <a:extLst>
                    <a:ext uri="{9D8B030D-6E8A-4147-A177-3AD203B41FA5}">
                      <a16:colId xmlns:a16="http://schemas.microsoft.com/office/drawing/2014/main" val="2219422543"/>
                    </a:ext>
                  </a:extLst>
                </a:gridCol>
                <a:gridCol w="1535837">
                  <a:extLst>
                    <a:ext uri="{9D8B030D-6E8A-4147-A177-3AD203B41FA5}">
                      <a16:colId xmlns:a16="http://schemas.microsoft.com/office/drawing/2014/main" val="863250123"/>
                    </a:ext>
                  </a:extLst>
                </a:gridCol>
                <a:gridCol w="1500426">
                  <a:extLst>
                    <a:ext uri="{9D8B030D-6E8A-4147-A177-3AD203B41FA5}">
                      <a16:colId xmlns:a16="http://schemas.microsoft.com/office/drawing/2014/main" val="2977042978"/>
                    </a:ext>
                  </a:extLst>
                </a:gridCol>
              </a:tblGrid>
              <a:tr h="211627">
                <a:tc>
                  <a:txBody>
                    <a:bodyPr/>
                    <a:lstStyle/>
                    <a:p>
                      <a:pPr algn="ctr"/>
                      <a:r>
                        <a:rPr lang="fr-FR" sz="1100" dirty="0">
                          <a:solidFill>
                            <a:schemeClr val="bg1"/>
                          </a:solidFill>
                          <a:latin typeface="+mj-lt"/>
                        </a:rPr>
                        <a:t>contrat</a:t>
                      </a:r>
                    </a:p>
                  </a:txBody>
                  <a:tcPr>
                    <a:solidFill>
                      <a:srgbClr val="2E4798"/>
                    </a:solidFill>
                  </a:tcPr>
                </a:tc>
                <a:tc>
                  <a:txBody>
                    <a:bodyPr/>
                    <a:lstStyle/>
                    <a:p>
                      <a:pPr algn="ctr"/>
                      <a:r>
                        <a:rPr lang="fr-FR" sz="1100" dirty="0">
                          <a:solidFill>
                            <a:schemeClr val="bg1"/>
                          </a:solidFill>
                          <a:latin typeface="+mj-lt"/>
                        </a:rPr>
                        <a:t>lieu</a:t>
                      </a:r>
                    </a:p>
                  </a:txBody>
                  <a:tcPr>
                    <a:solidFill>
                      <a:srgbClr val="2E4798"/>
                    </a:solidFill>
                  </a:tcPr>
                </a:tc>
                <a:tc>
                  <a:txBody>
                    <a:bodyPr/>
                    <a:lstStyle/>
                    <a:p>
                      <a:r>
                        <a:rPr lang="fr-FR" sz="1100" dirty="0">
                          <a:solidFill>
                            <a:schemeClr val="tx1"/>
                          </a:solidFill>
                        </a:rPr>
                        <a:t>Prise de poste </a:t>
                      </a:r>
                    </a:p>
                    <a:p>
                      <a:r>
                        <a:rPr lang="fr-FR" sz="1100" dirty="0">
                          <a:solidFill>
                            <a:schemeClr val="tx1"/>
                          </a:solidFill>
                        </a:rPr>
                        <a:t>au 03/09/2024</a:t>
                      </a:r>
                    </a:p>
                  </a:txBody>
                  <a:tcPr>
                    <a:solidFill>
                      <a:srgbClr val="D7E0F7"/>
                    </a:solidFill>
                  </a:tcPr>
                </a:tc>
                <a:extLst>
                  <a:ext uri="{0D108BD9-81ED-4DB2-BD59-A6C34878D82A}">
                    <a16:rowId xmlns:a16="http://schemas.microsoft.com/office/drawing/2014/main" val="2891741740"/>
                  </a:ext>
                </a:extLst>
              </a:tr>
              <a:tr h="211627">
                <a:tc>
                  <a:txBody>
                    <a:bodyPr/>
                    <a:lstStyle/>
                    <a:p>
                      <a:pPr algn="ctr"/>
                      <a:r>
                        <a:rPr lang="fr-FR" sz="1100" dirty="0">
                          <a:solidFill>
                            <a:schemeClr val="tx1"/>
                          </a:solidFill>
                          <a:latin typeface="+mj-lt"/>
                        </a:rPr>
                        <a:t>CDI – Cadre</a:t>
                      </a:r>
                    </a:p>
                  </a:txBody>
                  <a:tcPr/>
                </a:tc>
                <a:tc>
                  <a:txBody>
                    <a:bodyPr/>
                    <a:lstStyle/>
                    <a:p>
                      <a:pPr algn="ctr"/>
                      <a:r>
                        <a:rPr lang="fr-FR" sz="1100" dirty="0">
                          <a:solidFill>
                            <a:schemeClr val="tx1"/>
                          </a:solidFill>
                          <a:latin typeface="+mj-lt"/>
                        </a:rPr>
                        <a:t>Temps partiel </a:t>
                      </a:r>
                    </a:p>
                    <a:p>
                      <a:pPr algn="ctr"/>
                      <a:r>
                        <a:rPr lang="fr-FR" sz="1100" dirty="0">
                          <a:solidFill>
                            <a:schemeClr val="tx1"/>
                          </a:solidFill>
                          <a:latin typeface="+mj-lt"/>
                        </a:rPr>
                        <a:t>0.5 ETP</a:t>
                      </a:r>
                    </a:p>
                  </a:txBody>
                  <a:tcPr/>
                </a:tc>
                <a:tc>
                  <a:txBody>
                    <a:bodyPr/>
                    <a:lstStyle/>
                    <a:p>
                      <a:pPr algn="ctr"/>
                      <a:r>
                        <a:rPr lang="fr-FR" sz="1100" dirty="0">
                          <a:solidFill>
                            <a:schemeClr val="tx1"/>
                          </a:solidFill>
                          <a:latin typeface="+mj-lt"/>
                        </a:rPr>
                        <a:t>Permis B</a:t>
                      </a:r>
                    </a:p>
                  </a:txBody>
                  <a:tcPr/>
                </a:tc>
                <a:extLst>
                  <a:ext uri="{0D108BD9-81ED-4DB2-BD59-A6C34878D82A}">
                    <a16:rowId xmlns:a16="http://schemas.microsoft.com/office/drawing/2014/main" val="756126493"/>
                  </a:ext>
                </a:extLst>
              </a:tr>
            </a:tbl>
          </a:graphicData>
        </a:graphic>
      </p:graphicFrame>
      <p:grpSp>
        <p:nvGrpSpPr>
          <p:cNvPr id="18" name="Groupe 17">
            <a:extLst>
              <a:ext uri="{FF2B5EF4-FFF2-40B4-BE49-F238E27FC236}">
                <a16:creationId xmlns:a16="http://schemas.microsoft.com/office/drawing/2014/main" id="{2E48313B-6D1E-18AA-C93E-517536472102}"/>
              </a:ext>
            </a:extLst>
          </p:cNvPr>
          <p:cNvGrpSpPr/>
          <p:nvPr/>
        </p:nvGrpSpPr>
        <p:grpSpPr>
          <a:xfrm>
            <a:off x="4703623" y="244516"/>
            <a:ext cx="7488378" cy="6491616"/>
            <a:chOff x="4703623" y="300005"/>
            <a:chExt cx="7488378" cy="6437674"/>
          </a:xfrm>
        </p:grpSpPr>
        <p:sp>
          <p:nvSpPr>
            <p:cNvPr id="11" name="Rectangle 10">
              <a:extLst>
                <a:ext uri="{FF2B5EF4-FFF2-40B4-BE49-F238E27FC236}">
                  <a16:creationId xmlns:a16="http://schemas.microsoft.com/office/drawing/2014/main" id="{93601C20-2372-4EDF-CA54-05C78ACAACB8}"/>
                </a:ext>
              </a:extLst>
            </p:cNvPr>
            <p:cNvSpPr/>
            <p:nvPr/>
          </p:nvSpPr>
          <p:spPr>
            <a:xfrm>
              <a:off x="4860346" y="1007428"/>
              <a:ext cx="7197658" cy="566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2743200" algn="l"/>
                </a:tabLst>
              </a:pPr>
              <a:r>
                <a:rPr lang="fr-FR" sz="1000" dirty="0">
                  <a:solidFill>
                    <a:schemeClr val="tx1"/>
                  </a:solidFill>
                  <a:effectLst/>
                  <a:ea typeface="Times New Roman" panose="02020603050405020304" pitchFamily="18" charset="0"/>
                </a:rPr>
                <a:t>La maison d’enfants la Reynarde recrute un </a:t>
              </a:r>
              <a:r>
                <a:rPr lang="fr-FR" sz="1000" b="1" dirty="0">
                  <a:solidFill>
                    <a:schemeClr val="tx1"/>
                  </a:solidFill>
                  <a:effectLst/>
                  <a:ea typeface="Times New Roman" panose="02020603050405020304" pitchFamily="18" charset="0"/>
                </a:rPr>
                <a:t>psychologue</a:t>
              </a:r>
              <a:r>
                <a:rPr lang="fr-FR" sz="1000" dirty="0">
                  <a:solidFill>
                    <a:schemeClr val="tx1"/>
                  </a:solidFill>
                  <a:effectLst/>
                  <a:ea typeface="Times New Roman" panose="02020603050405020304" pitchFamily="18" charset="0"/>
                </a:rPr>
                <a:t> pour ses </a:t>
              </a:r>
              <a:r>
                <a:rPr lang="fr-FR" sz="1000" b="1" dirty="0">
                  <a:solidFill>
                    <a:schemeClr val="tx1"/>
                  </a:solidFill>
                  <a:effectLst/>
                  <a:ea typeface="Times New Roman" panose="02020603050405020304" pitchFamily="18" charset="0"/>
                </a:rPr>
                <a:t>services de placement à domicile</a:t>
              </a:r>
              <a:r>
                <a:rPr lang="fr-FR" sz="1000" dirty="0">
                  <a:solidFill>
                    <a:schemeClr val="tx1"/>
                  </a:solidFill>
                  <a:effectLst/>
                  <a:ea typeface="Times New Roman" panose="02020603050405020304" pitchFamily="18" charset="0"/>
                </a:rPr>
                <a:t> </a:t>
              </a:r>
              <a:r>
                <a:rPr lang="fr-FR" sz="1000" b="1" dirty="0">
                  <a:solidFill>
                    <a:schemeClr val="tx1"/>
                  </a:solidFill>
                  <a:effectLst/>
                  <a:ea typeface="Times New Roman" panose="02020603050405020304" pitchFamily="18" charset="0"/>
                </a:rPr>
                <a:t>et de familles d’accueil</a:t>
              </a:r>
              <a:r>
                <a:rPr lang="fr-FR" sz="1000" dirty="0">
                  <a:solidFill>
                    <a:schemeClr val="tx1"/>
                  </a:solidFill>
                  <a:effectLst/>
                  <a:ea typeface="Times New Roman" panose="02020603050405020304" pitchFamily="18" charset="0"/>
                </a:rPr>
                <a:t>, basés dans le 11</a:t>
              </a:r>
              <a:r>
                <a:rPr lang="fr-FR" sz="1000" baseline="30000" dirty="0">
                  <a:solidFill>
                    <a:schemeClr val="tx1"/>
                  </a:solidFill>
                  <a:effectLst/>
                  <a:ea typeface="Times New Roman" panose="02020603050405020304" pitchFamily="18" charset="0"/>
                </a:rPr>
                <a:t>ème</a:t>
              </a:r>
              <a:r>
                <a:rPr lang="fr-FR" sz="1000" dirty="0">
                  <a:solidFill>
                    <a:schemeClr val="tx1"/>
                  </a:solidFill>
                  <a:effectLst/>
                  <a:ea typeface="Times New Roman" panose="02020603050405020304" pitchFamily="18" charset="0"/>
                </a:rPr>
                <a:t> arrondissement de Marseille. Sous la responsabilité et en collaboration avec le chef de service, vous serez en charge des missions suivantes :</a:t>
              </a:r>
            </a:p>
            <a:p>
              <a:pPr algn="just">
                <a:tabLst>
                  <a:tab pos="2743200" algn="l"/>
                </a:tabLst>
              </a:pPr>
              <a:r>
                <a:rPr lang="fr-FR" sz="1000" dirty="0">
                  <a:solidFill>
                    <a:schemeClr val="tx1"/>
                  </a:solidFill>
                  <a:effectLst/>
                  <a:ea typeface="Times New Roman" panose="02020603050405020304" pitchFamily="18" charset="0"/>
                </a:rPr>
                <a:t> </a:t>
              </a:r>
            </a:p>
            <a:p>
              <a:pPr algn="just">
                <a:tabLst>
                  <a:tab pos="2743200" algn="l"/>
                </a:tabLst>
              </a:pPr>
              <a:r>
                <a:rPr lang="fr-FR" sz="1000" b="1" u="sng" dirty="0">
                  <a:solidFill>
                    <a:schemeClr val="tx1"/>
                  </a:solidFill>
                  <a:effectLst/>
                  <a:ea typeface="Times New Roman" panose="02020603050405020304" pitchFamily="18" charset="0"/>
                </a:rPr>
                <a:t>Missions principales</a:t>
              </a:r>
              <a:endParaRPr lang="fr-FR" sz="1000" dirty="0">
                <a:solidFill>
                  <a:schemeClr val="tx1"/>
                </a:solidFill>
                <a:effectLst/>
                <a:ea typeface="Times New Roman" panose="02020603050405020304" pitchFamily="18" charset="0"/>
              </a:endParaRPr>
            </a:p>
            <a:p>
              <a:pPr marL="342900" lvl="0" indent="-342900" algn="just">
                <a:buFont typeface="Symbol" panose="05050102010706020507" pitchFamily="18" charset="2"/>
                <a:buBlip>
                  <a:blip r:embed="rId6"/>
                </a:buBlip>
                <a:tabLst>
                  <a:tab pos="2743200" algn="l"/>
                </a:tabLst>
              </a:pPr>
              <a:r>
                <a:rPr lang="fr-FR" sz="1000" b="1" dirty="0">
                  <a:solidFill>
                    <a:schemeClr val="tx1"/>
                  </a:solidFill>
                  <a:effectLst/>
                  <a:ea typeface="Times New Roman" panose="02020603050405020304" pitchFamily="18" charset="0"/>
                </a:rPr>
                <a:t>Accompagner et soutenir l’ensemble des professionnels </a:t>
              </a:r>
              <a:r>
                <a:rPr lang="fr-FR" sz="1000" dirty="0">
                  <a:solidFill>
                    <a:schemeClr val="tx1"/>
                  </a:solidFill>
                  <a:effectLst/>
                  <a:ea typeface="Times New Roman" panose="02020603050405020304" pitchFamily="18" charset="0"/>
                </a:rPr>
                <a:t>dans la réalisation de leurs missions sur le terrain</a:t>
              </a:r>
              <a:r>
                <a:rPr lang="fr-FR" sz="1000" b="1" dirty="0">
                  <a:solidFill>
                    <a:schemeClr val="tx1"/>
                  </a:solidFill>
                  <a:ea typeface="Times New Roman" panose="02020603050405020304" pitchFamily="18" charset="0"/>
                </a:rPr>
                <a:t>.</a:t>
              </a:r>
              <a:r>
                <a:rPr lang="fr-FR" sz="1000" b="1" dirty="0">
                  <a:solidFill>
                    <a:schemeClr val="tx1"/>
                  </a:solidFill>
                  <a:effectLst/>
                  <a:ea typeface="Times New Roman" panose="02020603050405020304" pitchFamily="18" charset="0"/>
                </a:rPr>
                <a:t> </a:t>
              </a:r>
              <a:endParaRPr lang="fr-FR" sz="1000" dirty="0">
                <a:solidFill>
                  <a:schemeClr val="tx1"/>
                </a:solidFill>
                <a:effectLst/>
                <a:ea typeface="Times New Roman" panose="02020603050405020304" pitchFamily="18" charset="0"/>
              </a:endParaRPr>
            </a:p>
            <a:p>
              <a:pPr marL="342900" indent="-342900" algn="just">
                <a:buBlip>
                  <a:blip r:embed="rId6"/>
                </a:buBlip>
                <a:tabLst>
                  <a:tab pos="2743200" algn="l"/>
                </a:tabLst>
              </a:pPr>
              <a:r>
                <a:rPr lang="fr-FR" sz="1000" b="1" dirty="0">
                  <a:solidFill>
                    <a:schemeClr val="tx1"/>
                  </a:solidFill>
                  <a:effectLst/>
                  <a:ea typeface="Times New Roman" panose="02020603050405020304" pitchFamily="18" charset="0"/>
                </a:rPr>
                <a:t>Apporter un étayage clinique </a:t>
              </a:r>
              <a:r>
                <a:rPr lang="fr-FR" sz="1000" dirty="0">
                  <a:solidFill>
                    <a:schemeClr val="tx1"/>
                  </a:solidFill>
                  <a:effectLst/>
                  <a:ea typeface="Times New Roman" panose="02020603050405020304" pitchFamily="18" charset="0"/>
                </a:rPr>
                <a:t>à la </a:t>
              </a:r>
              <a:r>
                <a:rPr lang="fr-FR" sz="1000">
                  <a:solidFill>
                    <a:schemeClr val="tx1"/>
                  </a:solidFill>
                  <a:effectLst/>
                  <a:ea typeface="Times New Roman" panose="02020603050405020304" pitchFamily="18" charset="0"/>
                </a:rPr>
                <a:t>réflexion d’équipe</a:t>
              </a:r>
              <a:r>
                <a:rPr lang="fr-FR" sz="1000">
                  <a:solidFill>
                    <a:schemeClr val="tx1"/>
                  </a:solidFill>
                  <a:ea typeface="Times New Roman" panose="02020603050405020304" pitchFamily="18" charset="0"/>
                </a:rPr>
                <a:t> dans</a:t>
              </a:r>
              <a:r>
                <a:rPr lang="fr-FR" sz="1000">
                  <a:solidFill>
                    <a:schemeClr val="tx1"/>
                  </a:solidFill>
                  <a:effectLst/>
                  <a:ea typeface="Times New Roman" panose="02020603050405020304" pitchFamily="18" charset="0"/>
                </a:rPr>
                <a:t> </a:t>
              </a:r>
              <a:r>
                <a:rPr lang="fr-FR" sz="1000" dirty="0">
                  <a:solidFill>
                    <a:schemeClr val="tx1"/>
                  </a:solidFill>
                  <a:effectLst/>
                  <a:ea typeface="Times New Roman" panose="02020603050405020304" pitchFamily="18" charset="0"/>
                </a:rPr>
                <a:t>la compréhension des </a:t>
              </a:r>
              <a:r>
                <a:rPr lang="fr-FR" sz="1000">
                  <a:solidFill>
                    <a:schemeClr val="tx1"/>
                  </a:solidFill>
                  <a:effectLst/>
                  <a:ea typeface="Times New Roman" panose="02020603050405020304" pitchFamily="18" charset="0"/>
                </a:rPr>
                <a:t>systèmes familiaux et </a:t>
              </a:r>
              <a:r>
                <a:rPr lang="fr-FR" sz="1000" dirty="0">
                  <a:solidFill>
                    <a:schemeClr val="tx1"/>
                  </a:solidFill>
                  <a:effectLst/>
                  <a:ea typeface="Times New Roman" panose="02020603050405020304" pitchFamily="18" charset="0"/>
                </a:rPr>
                <a:t>à l’élaboration</a:t>
              </a:r>
              <a:r>
                <a:rPr lang="fr-FR" sz="1000" b="1" dirty="0">
                  <a:solidFill>
                    <a:schemeClr val="tx1"/>
                  </a:solidFill>
                  <a:ea typeface="Times New Roman" panose="02020603050405020304" pitchFamily="18" charset="0"/>
                </a:rPr>
                <a:t> </a:t>
              </a:r>
              <a:r>
                <a:rPr lang="fr-FR" sz="1000" dirty="0">
                  <a:solidFill>
                    <a:schemeClr val="tx1"/>
                  </a:solidFill>
                  <a:ea typeface="Times New Roman" panose="02020603050405020304" pitchFamily="18" charset="0"/>
                </a:rPr>
                <a:t>des projets d’accompagnement : participation aux temps de réunions cliniques internes (procédure d’admission et élaboration autour de l’accompagnement).</a:t>
              </a:r>
              <a:endParaRPr lang="fr-FR" sz="1000" dirty="0">
                <a:solidFill>
                  <a:schemeClr val="tx1"/>
                </a:solidFill>
                <a:effectLst/>
                <a:ea typeface="Times New Roman" panose="02020603050405020304" pitchFamily="18" charset="0"/>
              </a:endParaRPr>
            </a:p>
            <a:p>
              <a:pPr marL="342900" lvl="0" indent="-342900" algn="just">
                <a:buFont typeface="Symbol" panose="05050102010706020507" pitchFamily="18" charset="2"/>
                <a:buBlip>
                  <a:blip r:embed="rId6"/>
                </a:buBlip>
                <a:tabLst>
                  <a:tab pos="2743200" algn="l"/>
                </a:tabLst>
              </a:pPr>
              <a:r>
                <a:rPr lang="fr-FR" sz="1000" b="1" dirty="0">
                  <a:solidFill>
                    <a:schemeClr val="tx1"/>
                  </a:solidFill>
                  <a:effectLst/>
                  <a:ea typeface="Times New Roman" panose="02020603050405020304" pitchFamily="18" charset="0"/>
                </a:rPr>
                <a:t>Participer à l’accompagnement des familles et des enfants, </a:t>
              </a:r>
              <a:r>
                <a:rPr lang="fr-FR" sz="1000" dirty="0">
                  <a:solidFill>
                    <a:schemeClr val="tx1"/>
                  </a:solidFill>
                  <a:ea typeface="Times New Roman" panose="02020603050405020304" pitchFamily="18" charset="0"/>
                </a:rPr>
                <a:t>en adéquation avec le projet de service et le projet de la personne : mise en place des entretiens familiaux et individuels, seul ou en binôme avec un autre professionnel,.</a:t>
              </a:r>
              <a:endParaRPr lang="fr-FR" sz="1000" dirty="0">
                <a:solidFill>
                  <a:schemeClr val="tx1"/>
                </a:solidFill>
                <a:effectLst/>
                <a:ea typeface="Times New Roman" panose="02020603050405020304" pitchFamily="18" charset="0"/>
              </a:endParaRPr>
            </a:p>
            <a:p>
              <a:pPr marL="342900" lvl="0" indent="-342900" algn="just">
                <a:buFont typeface="Symbol" panose="05050102010706020507" pitchFamily="18" charset="2"/>
                <a:buBlip>
                  <a:blip r:embed="rId6"/>
                </a:buBlip>
                <a:tabLst>
                  <a:tab pos="2743200" algn="l"/>
                </a:tabLst>
              </a:pPr>
              <a:r>
                <a:rPr lang="fr-FR" sz="1000" b="1" dirty="0">
                  <a:solidFill>
                    <a:schemeClr val="tx1"/>
                  </a:solidFill>
                  <a:effectLst/>
                  <a:ea typeface="Times New Roman" panose="02020603050405020304" pitchFamily="18" charset="0"/>
                </a:rPr>
                <a:t>Nourrir et faciliter le travail partenarial</a:t>
              </a:r>
              <a:r>
                <a:rPr lang="fr-FR" sz="1000" dirty="0">
                  <a:solidFill>
                    <a:schemeClr val="tx1"/>
                  </a:solidFill>
                  <a:effectLst/>
                  <a:ea typeface="Times New Roman" panose="02020603050405020304" pitchFamily="18" charset="0"/>
                </a:rPr>
                <a:t> : être l’interface des structures et partenaires agissant sur le volet du soin. </a:t>
              </a:r>
            </a:p>
            <a:p>
              <a:pPr marL="342900" lvl="0" indent="-342900" algn="just">
                <a:buFont typeface="Symbol" panose="05050102010706020507" pitchFamily="18" charset="2"/>
                <a:buBlip>
                  <a:blip r:embed="rId6"/>
                </a:buBlip>
                <a:tabLst>
                  <a:tab pos="2743200" algn="l"/>
                </a:tabLst>
              </a:pPr>
              <a:r>
                <a:rPr lang="fr-FR" sz="1000" b="1" dirty="0">
                  <a:solidFill>
                    <a:schemeClr val="tx1"/>
                  </a:solidFill>
                  <a:ea typeface="Times New Roman" panose="02020603050405020304" pitchFamily="18" charset="0"/>
                </a:rPr>
                <a:t>Communiquer et transmettre : </a:t>
              </a:r>
              <a:r>
                <a:rPr lang="fr-FR" sz="1000" dirty="0">
                  <a:solidFill>
                    <a:schemeClr val="tx1"/>
                  </a:solidFill>
                  <a:ea typeface="Times New Roman" panose="02020603050405020304" pitchFamily="18" charset="0"/>
                </a:rPr>
                <a:t>contribution aux enregistrements quotidiens -</a:t>
              </a:r>
              <a:r>
                <a:rPr lang="fr-FR" sz="1000" i="1" dirty="0">
                  <a:solidFill>
                    <a:schemeClr val="tx1"/>
                  </a:solidFill>
                  <a:ea typeface="Times New Roman" panose="02020603050405020304" pitchFamily="18" charset="0"/>
                </a:rPr>
                <a:t>fiche de suivi</a:t>
              </a:r>
              <a:r>
                <a:rPr lang="fr-FR" sz="1000" dirty="0">
                  <a:solidFill>
                    <a:schemeClr val="tx1"/>
                  </a:solidFill>
                  <a:ea typeface="Times New Roman" panose="02020603050405020304" pitchFamily="18" charset="0"/>
                </a:rPr>
                <a:t>- et participation aux écrits à destination de la DGAS et du Magistrat -</a:t>
              </a:r>
              <a:r>
                <a:rPr lang="fr-FR" sz="1000" i="1" dirty="0">
                  <a:solidFill>
                    <a:schemeClr val="tx1"/>
                  </a:solidFill>
                  <a:ea typeface="Times New Roman" panose="02020603050405020304" pitchFamily="18" charset="0"/>
                </a:rPr>
                <a:t>notes, rapports…</a:t>
              </a:r>
              <a:r>
                <a:rPr lang="fr-FR" sz="1000" dirty="0">
                  <a:solidFill>
                    <a:schemeClr val="tx1"/>
                  </a:solidFill>
                  <a:ea typeface="Times New Roman" panose="02020603050405020304" pitchFamily="18" charset="0"/>
                </a:rPr>
                <a:t>).</a:t>
              </a:r>
            </a:p>
            <a:p>
              <a:pPr marL="457200" algn="just">
                <a:tabLst>
                  <a:tab pos="2743200" algn="l"/>
                </a:tabLst>
              </a:pPr>
              <a:r>
                <a:rPr lang="fr-FR" sz="1000" dirty="0">
                  <a:solidFill>
                    <a:schemeClr val="tx1"/>
                  </a:solidFill>
                  <a:effectLst/>
                  <a:ea typeface="Times New Roman" panose="02020603050405020304" pitchFamily="18" charset="0"/>
                </a:rPr>
                <a:t> </a:t>
              </a:r>
            </a:p>
            <a:p>
              <a:pPr algn="just">
                <a:tabLst>
                  <a:tab pos="2743200" algn="l"/>
                </a:tabLst>
              </a:pPr>
              <a:r>
                <a:rPr lang="fr-FR" sz="1000" b="1" dirty="0">
                  <a:solidFill>
                    <a:schemeClr val="tx1"/>
                  </a:solidFill>
                  <a:effectLst/>
                  <a:ea typeface="Times New Roman" panose="02020603050405020304" pitchFamily="18" charset="0"/>
                </a:rPr>
                <a:t>Profil recherché :</a:t>
              </a:r>
              <a:endParaRPr lang="fr-FR" sz="1000" dirty="0">
                <a:solidFill>
                  <a:schemeClr val="tx1"/>
                </a:solidFill>
                <a:effectLst/>
                <a:ea typeface="Times New Roman" panose="02020603050405020304" pitchFamily="18" charset="0"/>
              </a:endParaRPr>
            </a:p>
            <a:p>
              <a:pPr algn="just">
                <a:tabLst>
                  <a:tab pos="2743200" algn="l"/>
                </a:tabLst>
              </a:pPr>
              <a:r>
                <a:rPr lang="fr-FR" sz="1000" dirty="0">
                  <a:solidFill>
                    <a:schemeClr val="tx1"/>
                  </a:solidFill>
                  <a:effectLst/>
                  <a:ea typeface="Times New Roman" panose="02020603050405020304" pitchFamily="18" charset="0"/>
                </a:rPr>
                <a:t>Vous appuyez votre pratique sur différents courants et approches (psychanalytique, systémique, développement…). Vous possédez de solides connaissances sur les secteurs de la protection de l’enfance et de la psychiatrie. </a:t>
              </a:r>
            </a:p>
            <a:p>
              <a:pPr algn="just">
                <a:tabLst>
                  <a:tab pos="2743200" algn="l"/>
                </a:tabLst>
              </a:pPr>
              <a:r>
                <a:rPr lang="fr-FR" sz="1000" dirty="0">
                  <a:solidFill>
                    <a:schemeClr val="tx1"/>
                  </a:solidFill>
                  <a:effectLst/>
                  <a:ea typeface="Times New Roman" panose="02020603050405020304" pitchFamily="18" charset="0"/>
                </a:rPr>
                <a:t>Vous souhaitez participer pleinement et activement aux accompagnements mis en place et veiller à garantir la prise en compte de la vie psychique des enfants, des jeunes et des familles accompagnées. </a:t>
              </a:r>
            </a:p>
            <a:p>
              <a:pPr algn="just">
                <a:tabLst>
                  <a:tab pos="2743200" algn="l"/>
                </a:tabLst>
              </a:pPr>
              <a:r>
                <a:rPr lang="fr-FR" sz="1000" dirty="0">
                  <a:solidFill>
                    <a:schemeClr val="tx1"/>
                  </a:solidFill>
                  <a:effectLst/>
                  <a:ea typeface="Times New Roman" panose="02020603050405020304" pitchFamily="18" charset="0"/>
                </a:rPr>
                <a:t>Vous percevez dans la fonction du psychologue sa place particulière au sein de l’équipe pluridisciplinaire. Vous possédez un cadre interne qui vous permet de vous adapter à la réalité des besoins institutionnels et participez ainsi à la qualité des accompagnements.</a:t>
              </a:r>
            </a:p>
            <a:p>
              <a:pPr algn="just">
                <a:tabLst>
                  <a:tab pos="2743200" algn="l"/>
                </a:tabLst>
              </a:pPr>
              <a:r>
                <a:rPr lang="fr-FR" sz="1000" dirty="0">
                  <a:solidFill>
                    <a:schemeClr val="tx1"/>
                  </a:solidFill>
                  <a:effectLst/>
                  <a:ea typeface="Times New Roman" panose="02020603050405020304" pitchFamily="18" charset="0"/>
                </a:rPr>
                <a:t>Vous faites preuve d’une grande intégrité, de capacités d’analyse et de synthèse, de discernement et de disponibilité. Vous êtes reconnu(e) pour votre sens du relationnel et votre esprit </a:t>
              </a:r>
              <a:r>
                <a:rPr lang="fr-FR" sz="1000" dirty="0">
                  <a:solidFill>
                    <a:schemeClr val="tx1"/>
                  </a:solidFill>
                  <a:ea typeface="Times New Roman" panose="02020603050405020304" pitchFamily="18" charset="0"/>
                </a:rPr>
                <a:t>d’équipe. Vous êtes en adéquation avec les valeurs institutionnelles et fondatrices de l’association. </a:t>
              </a:r>
              <a:endParaRPr lang="fr-FR" sz="1000" dirty="0">
                <a:solidFill>
                  <a:schemeClr val="tx1"/>
                </a:solidFill>
                <a:effectLst/>
                <a:ea typeface="Times New Roman" panose="02020603050405020304" pitchFamily="18" charset="0"/>
              </a:endParaRPr>
            </a:p>
            <a:p>
              <a:pPr algn="just">
                <a:tabLst>
                  <a:tab pos="2743200" algn="l"/>
                </a:tabLst>
              </a:pPr>
              <a:r>
                <a:rPr lang="fr-FR" sz="1000" dirty="0">
                  <a:solidFill>
                    <a:schemeClr val="tx1"/>
                  </a:solidFill>
                  <a:effectLst/>
                  <a:ea typeface="Times New Roman" panose="02020603050405020304" pitchFamily="18" charset="0"/>
                </a:rPr>
                <a:t> </a:t>
              </a:r>
              <a:endParaRPr lang="fr-FR" sz="1100" b="1" spc="-25" dirty="0">
                <a:solidFill>
                  <a:schemeClr val="tx1"/>
                </a:solidFill>
                <a:effectLst/>
                <a:latin typeface="+mj-lt"/>
                <a:ea typeface="Times New Roman" panose="02020603050405020304" pitchFamily="18" charset="0"/>
              </a:endParaRPr>
            </a:p>
            <a:p>
              <a:pPr algn="just"/>
              <a:r>
                <a:rPr lang="fr-FR" sz="1100" b="1" spc="-25" dirty="0">
                  <a:solidFill>
                    <a:schemeClr val="tx1"/>
                  </a:solidFill>
                  <a:effectLst/>
                  <a:ea typeface="Times New Roman" panose="02020603050405020304" pitchFamily="18" charset="0"/>
                </a:rPr>
                <a:t>Ce que l’association peut vous apporter</a:t>
              </a:r>
              <a:endParaRPr lang="fr-FR" sz="1100" dirty="0">
                <a:solidFill>
                  <a:schemeClr val="tx1"/>
                </a:solidFill>
                <a:effectLst/>
                <a:ea typeface="Times New Roman" panose="02020603050405020304" pitchFamily="18" charset="0"/>
              </a:endParaRPr>
            </a:p>
            <a:p>
              <a:pPr marL="342900" lvl="0" indent="-342900" fontAlgn="base">
                <a:buFont typeface="Wingdings" panose="05000000000000000000" pitchFamily="2" charset="2"/>
                <a:buChar char=""/>
              </a:pPr>
              <a:r>
                <a:rPr lang="fr-FR" sz="1100" spc="-25" dirty="0">
                  <a:solidFill>
                    <a:schemeClr val="tx1"/>
                  </a:solidFill>
                  <a:effectLst/>
                  <a:ea typeface="Times New Roman" panose="02020603050405020304" pitchFamily="18" charset="0"/>
                </a:rPr>
                <a:t>Un environnement de travail agréable avec tous les avantages de la convention 66.</a:t>
              </a:r>
              <a:endParaRPr lang="fr-FR" sz="1100" dirty="0">
                <a:solidFill>
                  <a:schemeClr val="tx1"/>
                </a:solidFill>
                <a:effectLst/>
                <a:ea typeface="Times New Roman" panose="02020603050405020304" pitchFamily="18" charset="0"/>
              </a:endParaRPr>
            </a:p>
            <a:p>
              <a:pPr marL="342900" lvl="0" indent="-342900" fontAlgn="base">
                <a:buFont typeface="Wingdings" panose="05000000000000000000" pitchFamily="2" charset="2"/>
                <a:buChar char=""/>
              </a:pPr>
              <a:r>
                <a:rPr lang="fr-FR" sz="1100" spc="-25" dirty="0">
                  <a:solidFill>
                    <a:schemeClr val="tx1"/>
                  </a:solidFill>
                  <a:effectLst/>
                  <a:ea typeface="Times New Roman" panose="02020603050405020304" pitchFamily="18" charset="0"/>
                </a:rPr>
                <a:t>Un cadre responsabilisant qui donne de l’autonomie et offre la possibilité d’évoluer.</a:t>
              </a:r>
              <a:endParaRPr lang="fr-FR" sz="1100" dirty="0">
                <a:solidFill>
                  <a:schemeClr val="tx1"/>
                </a:solidFill>
                <a:effectLst/>
                <a:ea typeface="Times New Roman" panose="02020603050405020304" pitchFamily="18" charset="0"/>
              </a:endParaRPr>
            </a:p>
            <a:p>
              <a:pPr algn="just"/>
              <a:endParaRPr lang="fr-FR" sz="1100" dirty="0">
                <a:solidFill>
                  <a:schemeClr val="tx1"/>
                </a:solidFill>
                <a:effectLst/>
                <a:ea typeface="Times New Roman" panose="02020603050405020304" pitchFamily="18" charset="0"/>
              </a:endParaRPr>
            </a:p>
            <a:p>
              <a:pPr fontAlgn="base">
                <a:lnSpc>
                  <a:spcPts val="1800"/>
                </a:lnSpc>
              </a:pPr>
              <a:r>
                <a:rPr lang="fr-FR" sz="1100" b="1" i="1" spc="-25" dirty="0">
                  <a:solidFill>
                    <a:srgbClr val="0070C0"/>
                  </a:solidFill>
                  <a:effectLst/>
                  <a:ea typeface="Times New Roman" panose="02020603050405020304" pitchFamily="18" charset="0"/>
                </a:rPr>
                <a:t>Nos offres d’emploi sont ouvertes à toutes et tous car nous croyons que la diversité des profils est un élément essentiel pour une vie </a:t>
              </a:r>
              <a:r>
                <a:rPr lang="fr-FR" sz="1100" b="1" i="1" spc="-25" dirty="0">
                  <a:solidFill>
                    <a:srgbClr val="0070C0"/>
                  </a:solidFill>
                </a:rPr>
                <a:t>d’équipe !</a:t>
              </a:r>
            </a:p>
          </p:txBody>
        </p:sp>
        <p:sp>
          <p:nvSpPr>
            <p:cNvPr id="12" name="ZoneTexte 11">
              <a:extLst>
                <a:ext uri="{FF2B5EF4-FFF2-40B4-BE49-F238E27FC236}">
                  <a16:creationId xmlns:a16="http://schemas.microsoft.com/office/drawing/2014/main" id="{E8D528F9-BC4C-07F1-29D3-AD7F6F737B8A}"/>
                </a:ext>
              </a:extLst>
            </p:cNvPr>
            <p:cNvSpPr txBox="1"/>
            <p:nvPr/>
          </p:nvSpPr>
          <p:spPr>
            <a:xfrm>
              <a:off x="4703623" y="300005"/>
              <a:ext cx="2947639" cy="335741"/>
            </a:xfrm>
            <a:prstGeom prst="rect">
              <a:avLst/>
            </a:prstGeom>
            <a:noFill/>
          </p:spPr>
          <p:txBody>
            <a:bodyPr wrap="square">
              <a:spAutoFit/>
            </a:bodyPr>
            <a:lstStyle/>
            <a:p>
              <a:pPr algn="l"/>
              <a:r>
                <a:rPr lang="fr-FR" sz="1600" b="1" kern="1200" dirty="0">
                  <a:solidFill>
                    <a:schemeClr val="tx1"/>
                  </a:solidFill>
                  <a:effectLst/>
                  <a:latin typeface="+mn-lt"/>
                  <a:ea typeface="+mn-ea"/>
                  <a:cs typeface="+mn-cs"/>
                </a:rPr>
                <a:t>Psychologue 0.5 ETP</a:t>
              </a:r>
            </a:p>
          </p:txBody>
        </p:sp>
        <p:sp>
          <p:nvSpPr>
            <p:cNvPr id="13" name="Rectangle : avec coins arrondis en diagonale 12">
              <a:extLst>
                <a:ext uri="{FF2B5EF4-FFF2-40B4-BE49-F238E27FC236}">
                  <a16:creationId xmlns:a16="http://schemas.microsoft.com/office/drawing/2014/main" id="{D261D11F-21BA-EAD4-7768-64F6B029B9FC}"/>
                </a:ext>
              </a:extLst>
            </p:cNvPr>
            <p:cNvSpPr/>
            <p:nvPr/>
          </p:nvSpPr>
          <p:spPr>
            <a:xfrm>
              <a:off x="8692546" y="6494422"/>
              <a:ext cx="977726" cy="243257"/>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lnSpc>
                  <a:spcPts val="1800"/>
                </a:lnSpc>
              </a:pPr>
              <a:r>
                <a:rPr lang="fr-FR" sz="1100" spc="-25" dirty="0">
                  <a:solidFill>
                    <a:schemeClr val="tx1"/>
                  </a:solidFill>
                  <a:effectLst/>
                  <a:ea typeface="Times New Roman" panose="02020603050405020304" pitchFamily="18" charset="0"/>
                </a:rPr>
                <a:t>Postuler</a:t>
              </a:r>
              <a:r>
                <a:rPr lang="fr-FR" sz="1050" spc="-25" dirty="0">
                  <a:solidFill>
                    <a:schemeClr val="tx1"/>
                  </a:solidFill>
                  <a:effectLst/>
                  <a:ea typeface="Times New Roman" panose="02020603050405020304" pitchFamily="18" charset="0"/>
                </a:rPr>
                <a:t> </a:t>
              </a:r>
              <a:endParaRPr lang="fr-FR" sz="1050" dirty="0">
                <a:solidFill>
                  <a:schemeClr val="tx1"/>
                </a:solidFill>
              </a:endParaRPr>
            </a:p>
          </p:txBody>
        </p:sp>
        <p:sp>
          <p:nvSpPr>
            <p:cNvPr id="17" name="ZoneTexte 16">
              <a:extLst>
                <a:ext uri="{FF2B5EF4-FFF2-40B4-BE49-F238E27FC236}">
                  <a16:creationId xmlns:a16="http://schemas.microsoft.com/office/drawing/2014/main" id="{19586D3A-FFDD-437B-F3ED-9190B2B27D23}"/>
                </a:ext>
              </a:extLst>
            </p:cNvPr>
            <p:cNvSpPr txBox="1"/>
            <p:nvPr/>
          </p:nvSpPr>
          <p:spPr>
            <a:xfrm>
              <a:off x="9764111" y="6460680"/>
              <a:ext cx="2427890" cy="274697"/>
            </a:xfrm>
            <a:prstGeom prst="rect">
              <a:avLst/>
            </a:prstGeom>
            <a:noFill/>
          </p:spPr>
          <p:txBody>
            <a:bodyPr wrap="square">
              <a:spAutoFit/>
            </a:bodyPr>
            <a:lstStyle/>
            <a:p>
              <a:r>
                <a:rPr lang="fr-FR" sz="1200" b="1" spc="-25" dirty="0">
                  <a:solidFill>
                    <a:schemeClr val="tx1"/>
                  </a:solidFill>
                  <a:effectLst/>
                  <a:ea typeface="Times New Roman" panose="02020603050405020304" pitchFamily="18" charset="0"/>
                </a:rPr>
                <a:t>mecs.reynarde@amsp.fr	</a:t>
              </a:r>
              <a:endParaRPr lang="fr-FR" sz="1200" u="sng" dirty="0">
                <a:solidFill>
                  <a:srgbClr val="0070C0"/>
                </a:solidFill>
              </a:endParaRPr>
            </a:p>
          </p:txBody>
        </p:sp>
      </p:grpSp>
      <p:cxnSp>
        <p:nvCxnSpPr>
          <p:cNvPr id="3" name="Connecteur droit 2">
            <a:extLst>
              <a:ext uri="{FF2B5EF4-FFF2-40B4-BE49-F238E27FC236}">
                <a16:creationId xmlns:a16="http://schemas.microsoft.com/office/drawing/2014/main" id="{7B8AE936-6EC9-759F-2415-D2E8ADB57D84}"/>
              </a:ext>
            </a:extLst>
          </p:cNvPr>
          <p:cNvCxnSpPr/>
          <p:nvPr/>
        </p:nvCxnSpPr>
        <p:spPr>
          <a:xfrm>
            <a:off x="4703623" y="1136468"/>
            <a:ext cx="0" cy="56114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745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655</Words>
  <Application>Microsoft Office PowerPoint</Application>
  <PresentationFormat>Grand écran</PresentationFormat>
  <Paragraphs>39</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Aptos</vt:lpstr>
      <vt:lpstr>Aptos Display</vt:lpstr>
      <vt:lpstr>Arial</vt:lpstr>
      <vt:lpstr>Symbol</vt:lpstr>
      <vt:lpstr>Wingdings</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Astrid Froment</dc:creator>
  <cp:lastModifiedBy>Oriane LAOUT</cp:lastModifiedBy>
  <cp:revision>19</cp:revision>
  <dcterms:created xsi:type="dcterms:W3CDTF">2024-03-27T14:53:47Z</dcterms:created>
  <dcterms:modified xsi:type="dcterms:W3CDTF">2024-07-16T09:30:33Z</dcterms:modified>
</cp:coreProperties>
</file>