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86" d="100"/>
          <a:sy n="86" d="100"/>
        </p:scale>
        <p:origin x="53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16/07/2024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16/07/2024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1350310280"/>
              </p:ext>
            </p:extLst>
          </p:nvPr>
        </p:nvGraphicFramePr>
        <p:xfrm>
          <a:off x="7840652" y="24451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contrat</a:t>
                      </a:r>
                    </a:p>
                  </a:txBody>
                  <a:tcPr>
                    <a:solidFill>
                      <a:srgbClr val="2E4798"/>
                    </a:solidFill>
                  </a:tcPr>
                </a:tc>
                <a:tc>
                  <a:txBody>
                    <a:bodyPr/>
                    <a:lstStyle/>
                    <a:p>
                      <a:pPr algn="ctr"/>
                      <a:r>
                        <a:rPr lang="fr-FR" sz="1100" dirty="0">
                          <a:solidFill>
                            <a:schemeClr val="bg1"/>
                          </a:solidFill>
                          <a:latin typeface="+mj-lt"/>
                        </a:rPr>
                        <a:t>lieu</a:t>
                      </a:r>
                    </a:p>
                  </a:txBody>
                  <a:tcPr>
                    <a:solidFill>
                      <a:srgbClr val="2E4798"/>
                    </a:solidFill>
                  </a:tcPr>
                </a:tc>
                <a:tc>
                  <a:txBody>
                    <a:bodyPr/>
                    <a:lstStyle/>
                    <a:p>
                      <a:r>
                        <a:rPr lang="fr-FR" sz="1100" dirty="0">
                          <a:solidFill>
                            <a:schemeClr val="tx1"/>
                          </a:solidFill>
                        </a:rPr>
                        <a:t>Prise de poste 03/09/2024</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CDI – Non Cadre</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44516"/>
            <a:ext cx="7488378" cy="6673962"/>
            <a:chOff x="4703623" y="300005"/>
            <a:chExt cx="7488378" cy="6618504"/>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743200" algn="l"/>
                </a:tabLst>
              </a:pPr>
              <a:r>
                <a:rPr lang="fr-FR" sz="1000" dirty="0">
                  <a:solidFill>
                    <a:schemeClr val="tx1"/>
                  </a:solidFill>
                  <a:effectLst/>
                  <a:ea typeface="Times New Roman" panose="02020603050405020304" pitchFamily="18" charset="0"/>
                </a:rPr>
                <a:t>La maison d’enfants la Reynarde recrute un </a:t>
              </a:r>
              <a:r>
                <a:rPr lang="fr-FR" sz="1000" b="1" dirty="0">
                  <a:solidFill>
                    <a:schemeClr val="tx1"/>
                  </a:solidFill>
                  <a:effectLst/>
                  <a:ea typeface="Times New Roman" panose="02020603050405020304" pitchFamily="18" charset="0"/>
                </a:rPr>
                <a:t>travailleur social</a:t>
              </a:r>
              <a:r>
                <a:rPr lang="fr-FR" sz="1000" dirty="0">
                  <a:solidFill>
                    <a:schemeClr val="tx1"/>
                  </a:solidFill>
                  <a:effectLst/>
                  <a:ea typeface="Times New Roman" panose="02020603050405020304" pitchFamily="18" charset="0"/>
                </a:rPr>
                <a:t> au sein de son </a:t>
              </a:r>
              <a:r>
                <a:rPr lang="fr-FR" sz="1000" b="1" dirty="0">
                  <a:solidFill>
                    <a:schemeClr val="tx1"/>
                  </a:solidFill>
                  <a:effectLst/>
                  <a:ea typeface="Times New Roman" panose="02020603050405020304" pitchFamily="18" charset="0"/>
                </a:rPr>
                <a:t>service de placement à domicile</a:t>
              </a:r>
              <a:r>
                <a:rPr lang="fr-FR" sz="1000" dirty="0">
                  <a:solidFill>
                    <a:schemeClr val="tx1"/>
                  </a:solidFill>
                  <a:effectLst/>
                  <a:ea typeface="Times New Roman" panose="02020603050405020304" pitchFamily="18" charset="0"/>
                </a:rPr>
                <a:t> basé dans le 11ème arrondissement de Marseille. Sous la responsabilité du chef de service, et en collaboration avec les autres professionnels du service, vous serez en charge des missions suivantes :</a:t>
              </a:r>
            </a:p>
            <a:p>
              <a:pPr algn="just">
                <a:tabLst>
                  <a:tab pos="2743200" algn="l"/>
                </a:tabLst>
              </a:pPr>
              <a:r>
                <a:rPr lang="fr-FR" sz="1000" dirty="0">
                  <a:solidFill>
                    <a:schemeClr val="tx1"/>
                  </a:solidFill>
                  <a:effectLst/>
                  <a:ea typeface="Times New Roman" panose="02020603050405020304" pitchFamily="18" charset="0"/>
                </a:rPr>
                <a:t> </a:t>
              </a:r>
            </a:p>
            <a:p>
              <a:pPr algn="just">
                <a:tabLst>
                  <a:tab pos="2743200" algn="l"/>
                </a:tabLst>
              </a:pPr>
              <a:r>
                <a:rPr lang="fr-FR" sz="1000" b="1" u="sng" dirty="0">
                  <a:solidFill>
                    <a:schemeClr val="tx1"/>
                  </a:solidFill>
                  <a:effectLst/>
                  <a:ea typeface="Times New Roman" panose="02020603050405020304" pitchFamily="18" charset="0"/>
                </a:rPr>
                <a:t>Missions principales</a:t>
              </a:r>
              <a:endParaRPr lang="fr-FR" sz="1000" dirty="0">
                <a:solidFill>
                  <a:schemeClr val="tx1"/>
                </a:solidFill>
                <a:effectLst/>
                <a:ea typeface="Times New Roman" panose="02020603050405020304" pitchFamily="18" charset="0"/>
              </a:endParaRPr>
            </a:p>
            <a:p>
              <a:pPr marL="342900" indent="-342900">
                <a:buBlip>
                  <a:blip r:embed="rId6"/>
                </a:buBlip>
                <a:tabLst>
                  <a:tab pos="2743200" algn="l"/>
                </a:tabLst>
              </a:pPr>
              <a:r>
                <a:rPr lang="fr-FR" sz="1000" b="1" dirty="0">
                  <a:solidFill>
                    <a:schemeClr val="tx1"/>
                  </a:solidFill>
                </a:rPr>
                <a:t>Observer, évaluer et analyser les besoins des enfants </a:t>
              </a:r>
              <a:r>
                <a:rPr lang="fr-FR" sz="1000" dirty="0">
                  <a:solidFill>
                    <a:schemeClr val="tx1"/>
                  </a:solidFill>
                </a:rPr>
                <a:t>et l’adaptation des réponses qui leur sont faites au sein de leur foyer parental.</a:t>
              </a:r>
            </a:p>
            <a:p>
              <a:pPr marL="342900" indent="-342900">
                <a:buBlip>
                  <a:blip r:embed="rId6"/>
                </a:buBlip>
                <a:tabLst>
                  <a:tab pos="2743200" algn="l"/>
                </a:tabLst>
              </a:pPr>
              <a:r>
                <a:rPr lang="fr-FR" sz="1000" b="1" dirty="0">
                  <a:solidFill>
                    <a:schemeClr val="tx1"/>
                  </a:solidFill>
                </a:rPr>
                <a:t>Observer, évaluer les compétences parentales</a:t>
              </a:r>
              <a:r>
                <a:rPr lang="fr-FR" sz="1000" dirty="0">
                  <a:solidFill>
                    <a:schemeClr val="tx1"/>
                  </a:solidFill>
                </a:rPr>
                <a:t>, soutenir et guider les postures parentales, ainsi que l’ensemble des membres du foyer et du système familial pour permettre une mise en mouvement.</a:t>
              </a:r>
            </a:p>
            <a:p>
              <a:pPr marL="342900" indent="-342900">
                <a:buBlip>
                  <a:blip r:embed="rId6"/>
                </a:buBlip>
                <a:tabLst>
                  <a:tab pos="2743200" algn="l"/>
                </a:tabLst>
              </a:pPr>
              <a:r>
                <a:rPr lang="fr-FR" sz="1000" b="1" dirty="0">
                  <a:solidFill>
                    <a:schemeClr val="tx1"/>
                  </a:solidFill>
                </a:rPr>
                <a:t>Coordonner les projets d’accompagnement </a:t>
              </a:r>
              <a:r>
                <a:rPr lang="fr-FR" sz="1000" dirty="0">
                  <a:solidFill>
                    <a:schemeClr val="tx1"/>
                  </a:solidFill>
                </a:rPr>
                <a:t>: rédaction des évaluations, observations, analyses, propositions et tenue du projet d’accompagnement jusqu’au bilan de celui-ci.</a:t>
              </a:r>
            </a:p>
            <a:p>
              <a:pPr marL="342900" indent="-342900">
                <a:buBlip>
                  <a:blip r:embed="rId6"/>
                </a:buBlip>
                <a:tabLst>
                  <a:tab pos="2743200" algn="l"/>
                </a:tabLst>
              </a:pPr>
              <a:r>
                <a:rPr lang="fr-FR" sz="1000" b="1" dirty="0">
                  <a:solidFill>
                    <a:schemeClr val="tx1"/>
                  </a:solidFill>
                </a:rPr>
                <a:t>Participer à l’élaboration d’équipe </a:t>
              </a:r>
              <a:r>
                <a:rPr lang="fr-FR" sz="1000" dirty="0">
                  <a:solidFill>
                    <a:schemeClr val="tx1"/>
                  </a:solidFill>
                </a:rPr>
                <a:t>et intervenir dans le respect du cadre institutionnel et des directives données par le chef de service et le directeur de l’établissement.</a:t>
              </a:r>
            </a:p>
            <a:p>
              <a:pPr marL="342900" indent="-342900">
                <a:buBlip>
                  <a:blip r:embed="rId6"/>
                </a:buBlip>
                <a:tabLst>
                  <a:tab pos="2743200" algn="l"/>
                </a:tabLst>
              </a:pPr>
              <a:r>
                <a:rPr lang="fr-FR" sz="1000" b="1" dirty="0">
                  <a:solidFill>
                    <a:schemeClr val="tx1"/>
                  </a:solidFill>
                </a:rPr>
                <a:t>Communiquer</a:t>
              </a:r>
              <a:r>
                <a:rPr lang="fr-FR" sz="1000" dirty="0">
                  <a:solidFill>
                    <a:schemeClr val="tx1"/>
                  </a:solidFill>
                </a:rPr>
                <a:t> : transmission et rédaction (enregistrements quotidiens -fiche de suivi- et écrits à destination de la DGAS et du Magistrat -notes, rapports…).</a:t>
              </a:r>
            </a:p>
            <a:p>
              <a:pPr marL="342900" indent="-342900">
                <a:buBlip>
                  <a:blip r:embed="rId6"/>
                </a:buBlip>
                <a:tabLst>
                  <a:tab pos="2743200" algn="l"/>
                </a:tabLst>
              </a:pPr>
              <a:r>
                <a:rPr lang="fr-FR" sz="1000" b="1" dirty="0">
                  <a:solidFill>
                    <a:schemeClr val="tx1"/>
                  </a:solidFill>
                </a:rPr>
                <a:t>Travailler en partenariat </a:t>
              </a:r>
              <a:r>
                <a:rPr lang="fr-FR" sz="1000" dirty="0">
                  <a:solidFill>
                    <a:schemeClr val="tx1"/>
                  </a:solidFill>
                </a:rPr>
                <a:t>: évaluer, développer les ressources et les étayages autour des situations familiales (droit commun, famille élargie…).</a:t>
              </a:r>
            </a:p>
            <a:p>
              <a:pPr>
                <a:tabLst>
                  <a:tab pos="2743200" algn="l"/>
                </a:tabLst>
              </a:pPr>
              <a:endParaRPr lang="fr-FR" sz="1000" b="1" u="sng" dirty="0">
                <a:solidFill>
                  <a:schemeClr val="tx1"/>
                </a:solidFill>
                <a:effectLst/>
                <a:ea typeface="Times New Roman" panose="02020603050405020304" pitchFamily="18" charset="0"/>
              </a:endParaRPr>
            </a:p>
            <a:p>
              <a:pPr>
                <a:tabLst>
                  <a:tab pos="2743200" algn="l"/>
                </a:tabLst>
              </a:pPr>
              <a:r>
                <a:rPr lang="fr-FR" sz="1000" b="1" u="sng" dirty="0">
                  <a:solidFill>
                    <a:schemeClr val="tx1"/>
                  </a:solidFill>
                  <a:effectLst/>
                  <a:ea typeface="Times New Roman" panose="02020603050405020304" pitchFamily="18" charset="0"/>
                </a:rPr>
                <a:t>Profil recherché :</a:t>
              </a:r>
              <a:endParaRPr lang="fr-FR" sz="1000" u="sng" dirty="0">
                <a:solidFill>
                  <a:schemeClr val="tx1"/>
                </a:solidFill>
                <a:effectLst/>
                <a:ea typeface="Times New Roman" panose="02020603050405020304" pitchFamily="18" charset="0"/>
              </a:endParaRPr>
            </a:p>
            <a:p>
              <a:pPr>
                <a:tabLst>
                  <a:tab pos="2743200" algn="l"/>
                </a:tabLst>
              </a:pPr>
              <a:r>
                <a:rPr lang="fr-FR" sz="1000" dirty="0">
                  <a:solidFill>
                    <a:schemeClr val="tx1"/>
                  </a:solidFill>
                  <a:effectLst/>
                  <a:ea typeface="Times New Roman" panose="02020603050405020304" pitchFamily="18" charset="0"/>
                </a:rPr>
                <a:t>Vous possédez un Diplôme d’État d’éducateur spécialisé, d’éducateur de jeune enfant, d’assistant(e) social(e)…</a:t>
              </a:r>
            </a:p>
            <a:p>
              <a:pPr>
                <a:tabLst>
                  <a:tab pos="2743200" algn="l"/>
                </a:tabLst>
              </a:pPr>
              <a:r>
                <a:rPr lang="fr-FR" sz="1000" dirty="0">
                  <a:solidFill>
                    <a:schemeClr val="tx1"/>
                  </a:solidFill>
                  <a:effectLst/>
                  <a:ea typeface="Times New Roman" panose="02020603050405020304" pitchFamily="18" charset="0"/>
                </a:rPr>
                <a:t>Vous disposez d’une première expérience significative et réussie dans le domaine de l’accompagnement en milieu ouvert et/ou à domicile. </a:t>
              </a:r>
            </a:p>
            <a:p>
              <a:pPr>
                <a:tabLst>
                  <a:tab pos="2743200" algn="l"/>
                </a:tabLst>
              </a:pPr>
              <a:r>
                <a:rPr lang="fr-FR" sz="1000" dirty="0">
                  <a:solidFill>
                    <a:schemeClr val="tx1"/>
                  </a:solidFill>
                  <a:effectLst/>
                  <a:ea typeface="Times New Roman" panose="02020603050405020304" pitchFamily="18" charset="0"/>
                </a:rPr>
                <a:t>Vous avez le sens de l’organisation et de la rigueur, et savez faire preuve de réactivité. Vous êtes reconnu(e) pour votre sens du relationnel et votre esprit d’équipe. Vous êtes rapidement autonome et n’hésitez pas à interroger votre pratique.</a:t>
              </a:r>
            </a:p>
            <a:p>
              <a:pPr>
                <a:tabLst>
                  <a:tab pos="2743200" algn="l"/>
                </a:tabLst>
              </a:pPr>
              <a:r>
                <a:rPr lang="fr-FR" sz="1000" dirty="0">
                  <a:solidFill>
                    <a:schemeClr val="tx1"/>
                  </a:solidFill>
                  <a:effectLst/>
                  <a:ea typeface="Times New Roman" panose="02020603050405020304" pitchFamily="18" charset="0"/>
                </a:rPr>
                <a:t> </a:t>
              </a:r>
            </a:p>
            <a:p>
              <a:pPr>
                <a:tabLst>
                  <a:tab pos="2743200" algn="l"/>
                </a:tabLst>
              </a:pPr>
              <a:r>
                <a:rPr lang="fr-FR" sz="1000" b="1" i="1" dirty="0">
                  <a:solidFill>
                    <a:schemeClr val="tx1"/>
                  </a:solidFill>
                  <a:effectLst/>
                  <a:ea typeface="Times New Roman" panose="02020603050405020304" pitchFamily="18" charset="0"/>
                </a:rPr>
                <a:t>Les avantages :</a:t>
              </a:r>
              <a:endParaRPr lang="fr-FR" sz="1000" dirty="0">
                <a:solidFill>
                  <a:schemeClr val="tx1"/>
                </a:solidFill>
                <a:effectLst/>
                <a:ea typeface="Times New Roman" panose="02020603050405020304" pitchFamily="18" charset="0"/>
              </a:endParaRPr>
            </a:p>
            <a:p>
              <a:pPr marL="342900" lvl="0" indent="-342900">
                <a:buFont typeface="Symbol" panose="05050102010706020507" pitchFamily="18" charset="2"/>
                <a:buBlip>
                  <a:blip r:embed="rId6"/>
                </a:buBlip>
                <a:tabLst>
                  <a:tab pos="2743200" algn="l"/>
                </a:tabLst>
              </a:pPr>
              <a:r>
                <a:rPr lang="fr-FR" sz="1000" b="1" dirty="0">
                  <a:solidFill>
                    <a:schemeClr val="tx1"/>
                  </a:solidFill>
                  <a:effectLst/>
                  <a:ea typeface="Times New Roman" panose="02020603050405020304" pitchFamily="18" charset="0"/>
                </a:rPr>
                <a:t>Travail en binôme éducatif et en équipe pluridisciplinaire</a:t>
              </a:r>
              <a:endParaRPr lang="fr-FR" sz="1000" dirty="0">
                <a:solidFill>
                  <a:schemeClr val="tx1"/>
                </a:solidFill>
                <a:effectLst/>
                <a:ea typeface="Times New Roman" panose="02020603050405020304" pitchFamily="18" charset="0"/>
              </a:endParaRPr>
            </a:p>
            <a:p>
              <a:r>
                <a:rPr lang="fr-FR" sz="1000" b="1" dirty="0">
                  <a:solidFill>
                    <a:schemeClr val="tx1"/>
                  </a:solidFill>
                  <a:effectLst/>
                  <a:ea typeface="Times New Roman" panose="02020603050405020304" pitchFamily="18" charset="0"/>
                </a:rPr>
                <a:t> </a:t>
              </a:r>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algn="just"/>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a:t>
              </a:r>
              <a:r>
                <a:rPr lang="fr-FR" sz="1100" b="1" i="1" spc="-25" dirty="0">
                  <a:solidFill>
                    <a:srgbClr val="0070C0"/>
                  </a:solidFill>
                </a:rPr>
                <a:t>d’équipe !</a:t>
              </a: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300005"/>
              <a:ext cx="2947639" cy="335741"/>
            </a:xfrm>
            <a:prstGeom prst="rect">
              <a:avLst/>
            </a:prstGeom>
            <a:noFill/>
          </p:spPr>
          <p:txBody>
            <a:bodyPr wrap="square">
              <a:spAutoFit/>
            </a:bodyPr>
            <a:lstStyle/>
            <a:p>
              <a:pPr algn="l"/>
              <a:r>
                <a:rPr lang="fr-FR" sz="1600" b="1" kern="1200">
                  <a:solidFill>
                    <a:schemeClr val="tx1"/>
                  </a:solidFill>
                  <a:effectLst/>
                  <a:latin typeface="+mn-lt"/>
                  <a:ea typeface="+mn-ea"/>
                  <a:cs typeface="+mn-cs"/>
                </a:rPr>
                <a:t>Travailleur social F/H</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457829"/>
            </a:xfrm>
            <a:prstGeom prst="rect">
              <a:avLst/>
            </a:prstGeom>
            <a:noFill/>
          </p:spPr>
          <p:txBody>
            <a:bodyPr wrap="square">
              <a:spAutoFit/>
            </a:bodyPr>
            <a:lstStyle/>
            <a:p>
              <a:r>
                <a:rPr lang="fr-FR" sz="1200" b="1" u="sng" dirty="0">
                  <a:ea typeface="Times New Roman" panose="02020603050405020304" pitchFamily="18" charset="0"/>
                  <a:cs typeface="Times New Roman" panose="02020603050405020304" pitchFamily="18" charset="0"/>
                </a:rPr>
                <a:t>mecs.reynarde@amsp.fr</a:t>
              </a:r>
              <a:endParaRPr lang="fr-FR" sz="1200" b="1" dirty="0"/>
            </a:p>
            <a:p>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614</Words>
  <Application>Microsoft Office PowerPoint</Application>
  <PresentationFormat>Grand écran</PresentationFormat>
  <Paragraphs>40</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Aptos Display</vt:lpstr>
      <vt:lpstr>Arial</vt:lpstr>
      <vt:lpstr>Symbol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18</cp:revision>
  <dcterms:created xsi:type="dcterms:W3CDTF">2024-03-27T14:53:47Z</dcterms:created>
  <dcterms:modified xsi:type="dcterms:W3CDTF">2024-07-16T09:38:03Z</dcterms:modified>
</cp:coreProperties>
</file>