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28/08/2024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28/08/2024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904931488"/>
              </p:ext>
            </p:extLst>
          </p:nvPr>
        </p:nvGraphicFramePr>
        <p:xfrm>
          <a:off x="8263156" y="244516"/>
          <a:ext cx="3677409" cy="518160"/>
        </p:xfrm>
        <a:graphic>
          <a:graphicData uri="http://schemas.openxmlformats.org/drawingml/2006/table">
            <a:tbl>
              <a:tblPr firstRow="1" bandRow="1">
                <a:tableStyleId>{5C22544A-7EE6-4342-B048-85BDC9FD1C3A}</a:tableStyleId>
              </a:tblPr>
              <a:tblGrid>
                <a:gridCol w="1225803">
                  <a:extLst>
                    <a:ext uri="{9D8B030D-6E8A-4147-A177-3AD203B41FA5}">
                      <a16:colId xmlns:a16="http://schemas.microsoft.com/office/drawing/2014/main" val="2219422543"/>
                    </a:ext>
                  </a:extLst>
                </a:gridCol>
                <a:gridCol w="1225803">
                  <a:extLst>
                    <a:ext uri="{9D8B030D-6E8A-4147-A177-3AD203B41FA5}">
                      <a16:colId xmlns:a16="http://schemas.microsoft.com/office/drawing/2014/main" val="863250123"/>
                    </a:ext>
                  </a:extLst>
                </a:gridCol>
                <a:gridCol w="1225803">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a:t>
                      </a:r>
                      <a:r>
                        <a:rPr lang="fr-FR" sz="1100">
                          <a:solidFill>
                            <a:schemeClr val="bg1"/>
                          </a:solidFill>
                          <a:latin typeface="+mj-lt"/>
                        </a:rPr>
                        <a:t>ontrat</a:t>
                      </a:r>
                      <a:endParaRPr lang="fr-FR" sz="1100" dirty="0">
                        <a:solidFill>
                          <a:schemeClr val="bg1"/>
                        </a:solidFill>
                        <a:latin typeface="+mj-lt"/>
                      </a:endParaRPr>
                    </a:p>
                  </a:txBody>
                  <a:tcPr>
                    <a:solidFill>
                      <a:srgbClr val="2E4798"/>
                    </a:solidFill>
                  </a:tcPr>
                </a:tc>
                <a:tc>
                  <a:txBody>
                    <a:bodyPr/>
                    <a:lstStyle/>
                    <a:p>
                      <a:pPr algn="ctr"/>
                      <a:r>
                        <a:rPr lang="fr-FR" sz="1100" dirty="0">
                          <a:solidFill>
                            <a:schemeClr val="bg1"/>
                          </a:solidFill>
                          <a:latin typeface="+mj-lt"/>
                        </a:rPr>
                        <a:t>IME La Marsiale</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97468" y="250331"/>
            <a:ext cx="7274016" cy="6417784"/>
            <a:chOff x="4703623" y="290906"/>
            <a:chExt cx="7274016" cy="6908190"/>
          </a:xfrm>
        </p:grpSpPr>
        <p:sp>
          <p:nvSpPr>
            <p:cNvPr id="11" name="Rectangle 10">
              <a:extLst>
                <a:ext uri="{FF2B5EF4-FFF2-40B4-BE49-F238E27FC236}">
                  <a16:creationId xmlns:a16="http://schemas.microsoft.com/office/drawing/2014/main" id="{93601C20-2372-4EDF-CA54-05C78ACAACB8}"/>
                </a:ext>
              </a:extLst>
            </p:cNvPr>
            <p:cNvSpPr/>
            <p:nvPr/>
          </p:nvSpPr>
          <p:spPr>
            <a:xfrm>
              <a:off x="4779981" y="1859459"/>
              <a:ext cx="7197658" cy="451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rgbClr val="002060"/>
                  </a:solidFill>
                  <a:latin typeface="Abadi" panose="020B0604020104020204" pitchFamily="34" charset="0"/>
                </a:rPr>
                <a:t>Le poste que nous vous proposons : </a:t>
              </a:r>
              <a:r>
                <a:rPr lang="fr-FR" sz="1100" dirty="0">
                  <a:solidFill>
                    <a:schemeClr val="tx1"/>
                  </a:solidFill>
                  <a:latin typeface="Abadi" panose="020B0604020104020204" pitchFamily="34" charset="0"/>
                </a:rPr>
                <a:t>Le Dispositif Marsiale-Esperanza (accueil de jeunes âgés de 6 à 20 ans) déploie un savoir-faire reconnu dans l’accompagnement des jeunes porteurs de troubles du Neurodéveloppement (TND) et notamment des troubles du spectre de l’autisme (</a:t>
              </a:r>
              <a:r>
                <a:rPr lang="fr-FR" sz="1100" dirty="0" err="1">
                  <a:solidFill>
                    <a:schemeClr val="tx1"/>
                  </a:solidFill>
                  <a:latin typeface="Abadi" panose="020B0604020104020204" pitchFamily="34" charset="0"/>
                </a:rPr>
                <a:t>TSA</a:t>
              </a:r>
              <a:r>
                <a:rPr lang="fr-FR" sz="1100" dirty="0">
                  <a:solidFill>
                    <a:schemeClr val="tx1"/>
                  </a:solidFill>
                  <a:latin typeface="Abadi" panose="020B0604020104020204" pitchFamily="34" charset="0"/>
                </a:rPr>
                <a:t>). </a:t>
              </a:r>
            </a:p>
            <a:p>
              <a:pPr algn="just"/>
              <a:r>
                <a:rPr lang="fr-FR" sz="1100" dirty="0">
                  <a:solidFill>
                    <a:schemeClr val="tx1"/>
                  </a:solidFill>
                  <a:latin typeface="Abadi" panose="020B0604020104020204" pitchFamily="34" charset="0"/>
                </a:rPr>
                <a:t>Placé sous l’autorité du Directeur du dispositif vous intervenez principalement dans les missions suivantes</a:t>
              </a:r>
            </a:p>
            <a:p>
              <a:pPr algn="just"/>
              <a:endParaRPr lang="fr-FR" sz="1100" b="1" dirty="0">
                <a:solidFill>
                  <a:srgbClr val="002060"/>
                </a:solidFill>
                <a:latin typeface="Abadi" panose="020B0604020104020204" pitchFamily="34" charset="0"/>
              </a:endParaRPr>
            </a:p>
            <a:p>
              <a:pPr algn="just"/>
              <a:r>
                <a:rPr lang="fr-FR" sz="1100" b="1" dirty="0">
                  <a:solidFill>
                    <a:srgbClr val="002060"/>
                  </a:solidFill>
                  <a:latin typeface="Abadi" panose="020B0604020104020204" pitchFamily="34" charset="0"/>
                </a:rPr>
                <a:t>Vos missions :</a:t>
              </a:r>
            </a:p>
            <a:p>
              <a:pPr marL="171450" indent="-171450" algn="just">
                <a:buFont typeface="Arial" panose="020B0604020202020204" pitchFamily="34" charset="0"/>
                <a:buChar char="•"/>
              </a:pPr>
              <a:r>
                <a:rPr lang="fr-FR" sz="1100" b="1" dirty="0">
                  <a:solidFill>
                    <a:schemeClr val="tx1"/>
                  </a:solidFill>
                  <a:latin typeface="Abadi" panose="020B0604020104020204" pitchFamily="34" charset="0"/>
                </a:rPr>
                <a:t>Logistique – Patrimoine – Risque : </a:t>
              </a:r>
              <a:endParaRPr lang="fr-FR" sz="800" b="1" dirty="0">
                <a:solidFill>
                  <a:schemeClr val="tx1"/>
                </a:solidFill>
                <a:latin typeface="Abadi" panose="020B0604020104020204" pitchFamily="34" charset="0"/>
              </a:endParaRPr>
            </a:p>
            <a:p>
              <a:pPr algn="just"/>
              <a:r>
                <a:rPr lang="fr-FR" sz="800" dirty="0">
                  <a:solidFill>
                    <a:schemeClr val="tx1"/>
                  </a:solidFill>
                  <a:effectLst/>
                  <a:latin typeface="Abadi" panose="020B0604020104020204" pitchFamily="34" charset="0"/>
                  <a:ea typeface="Calibri" panose="020F0502020204030204" pitchFamily="34" charset="0"/>
                </a:rPr>
                <a:t>- </a:t>
              </a:r>
              <a:r>
                <a:rPr lang="fr-FR" sz="1100" dirty="0">
                  <a:solidFill>
                    <a:srgbClr val="000000"/>
                  </a:solidFill>
                  <a:effectLst/>
                  <a:latin typeface="Abadi" panose="020B0604020104020204" pitchFamily="34" charset="0"/>
                  <a:ea typeface="Calibri" panose="020F0502020204030204" pitchFamily="34" charset="0"/>
                </a:rPr>
                <a:t>Gestion des achats non centralisés au siège,</a:t>
              </a:r>
              <a:endParaRPr lang="fr-FR" sz="1100" dirty="0">
                <a:effectLst/>
                <a:latin typeface="Abadi" panose="020B0604020104020204" pitchFamily="34" charset="0"/>
                <a:ea typeface="Calibri" panose="020F0502020204030204" pitchFamily="34" charset="0"/>
              </a:endParaRPr>
            </a:p>
            <a:p>
              <a:pPr lvl="0"/>
              <a:r>
                <a:rPr lang="fr-FR" sz="1100" dirty="0">
                  <a:solidFill>
                    <a:srgbClr val="000000"/>
                  </a:solidFill>
                  <a:effectLst/>
                  <a:latin typeface="Abadi" panose="020B0604020104020204" pitchFamily="34" charset="0"/>
                  <a:ea typeface="Calibri" panose="020F0502020204030204" pitchFamily="34" charset="0"/>
                </a:rPr>
                <a:t>- Gestion du parc automobile,</a:t>
              </a:r>
              <a:endParaRPr lang="fr-FR" sz="1100" dirty="0">
                <a:effectLst/>
                <a:latin typeface="Abadi" panose="020B0604020104020204" pitchFamily="34" charset="0"/>
                <a:ea typeface="Calibri" panose="020F0502020204030204" pitchFamily="34" charset="0"/>
              </a:endParaRPr>
            </a:p>
            <a:p>
              <a:pPr lvl="0"/>
              <a:r>
                <a:rPr lang="fr-FR" sz="1100" dirty="0">
                  <a:solidFill>
                    <a:srgbClr val="000000"/>
                  </a:solidFill>
                  <a:effectLst/>
                  <a:latin typeface="Abadi" panose="020B0604020104020204" pitchFamily="34" charset="0"/>
                  <a:ea typeface="Calibri" panose="020F0502020204030204" pitchFamily="34" charset="0"/>
                </a:rPr>
                <a:t>- Gestion du ménage / blanchissage,</a:t>
              </a:r>
              <a:endParaRPr lang="fr-FR" sz="1100" dirty="0">
                <a:effectLst/>
                <a:latin typeface="Abadi" panose="020B0604020104020204" pitchFamily="34" charset="0"/>
                <a:ea typeface="Calibri" panose="020F0502020204030204" pitchFamily="34" charset="0"/>
              </a:endParaRPr>
            </a:p>
            <a:p>
              <a:pPr lvl="0"/>
              <a:r>
                <a:rPr lang="fr-FR" sz="1100" dirty="0">
                  <a:solidFill>
                    <a:srgbClr val="000000"/>
                  </a:solidFill>
                  <a:effectLst/>
                  <a:latin typeface="Abadi" panose="020B0604020104020204" pitchFamily="34" charset="0"/>
                  <a:ea typeface="Calibri" panose="020F0502020204030204" pitchFamily="34" charset="0"/>
                </a:rPr>
                <a:t>- Gestion des déclarations d’assurances,</a:t>
              </a:r>
              <a:endParaRPr lang="fr-FR" sz="1100" dirty="0">
                <a:effectLst/>
                <a:latin typeface="Abadi" panose="020B0604020104020204" pitchFamily="34" charset="0"/>
                <a:ea typeface="Calibri" panose="020F0502020204030204" pitchFamily="34" charset="0"/>
              </a:endParaRPr>
            </a:p>
            <a:p>
              <a:pPr lvl="0"/>
              <a:r>
                <a:rPr lang="fr-FR" sz="1100" dirty="0">
                  <a:solidFill>
                    <a:srgbClr val="000000"/>
                  </a:solidFill>
                  <a:latin typeface="Abadi" panose="020B0604020104020204" pitchFamily="34" charset="0"/>
                  <a:ea typeface="Calibri" panose="020F0502020204030204" pitchFamily="34" charset="0"/>
                </a:rPr>
                <a:t>- </a:t>
              </a:r>
              <a:r>
                <a:rPr lang="fr-FR" sz="1100" dirty="0">
                  <a:solidFill>
                    <a:srgbClr val="000000"/>
                  </a:solidFill>
                  <a:effectLst/>
                  <a:latin typeface="Abadi" panose="020B0604020104020204" pitchFamily="34" charset="0"/>
                  <a:ea typeface="Calibri" panose="020F0502020204030204" pitchFamily="34" charset="0"/>
                </a:rPr>
                <a:t>Gestion des transports des personnes accueillies,</a:t>
              </a:r>
              <a:endParaRPr lang="fr-FR" sz="1100" dirty="0">
                <a:effectLst/>
                <a:latin typeface="Abadi" panose="020B0604020104020204" pitchFamily="34" charset="0"/>
                <a:ea typeface="Calibri" panose="020F0502020204030204" pitchFamily="34" charset="0"/>
              </a:endParaRPr>
            </a:p>
            <a:p>
              <a:pPr lvl="0"/>
              <a:r>
                <a:rPr lang="fr-FR" sz="1100" dirty="0">
                  <a:solidFill>
                    <a:srgbClr val="000000"/>
                  </a:solidFill>
                  <a:effectLst/>
                  <a:latin typeface="Abadi" panose="020B0604020104020204" pitchFamily="34" charset="0"/>
                  <a:ea typeface="Calibri" panose="020F0502020204030204" pitchFamily="34" charset="0"/>
                </a:rPr>
                <a:t>- Être le référent hygiène et sécurité sur son périmètre d’affectation,</a:t>
              </a:r>
            </a:p>
            <a:p>
              <a:pPr marL="171450" lvl="0" indent="-171450">
                <a:buFont typeface="Arial" panose="020B0604020202020204" pitchFamily="34" charset="0"/>
                <a:buChar char="•"/>
              </a:pPr>
              <a:r>
                <a:rPr lang="fr-FR" sz="1100" b="1" dirty="0">
                  <a:solidFill>
                    <a:srgbClr val="000000"/>
                  </a:solidFill>
                  <a:latin typeface="Abadi" panose="020B0604020104020204" pitchFamily="34" charset="0"/>
                  <a:ea typeface="Calibri" panose="020F0502020204030204" pitchFamily="34" charset="0"/>
                </a:rPr>
                <a:t>Management – RH :</a:t>
              </a:r>
            </a:p>
            <a:p>
              <a:pPr lvl="0"/>
              <a:r>
                <a:rPr lang="fr-FR" sz="1100" dirty="0">
                  <a:solidFill>
                    <a:srgbClr val="000000"/>
                  </a:solidFill>
                  <a:effectLst/>
                  <a:latin typeface="Abadi" panose="020B0604020104020204" pitchFamily="34" charset="0"/>
                  <a:ea typeface="Times New Roman" panose="02020603050405020304" pitchFamily="18" charset="0"/>
                </a:rPr>
                <a:t>- Encadrement des équipes des services généraux,</a:t>
              </a:r>
            </a:p>
            <a:p>
              <a:r>
                <a:rPr lang="fr-FR" sz="1100" dirty="0">
                  <a:solidFill>
                    <a:srgbClr val="000000"/>
                  </a:solidFill>
                  <a:effectLst/>
                  <a:latin typeface="Abadi" panose="020B0604020104020204" pitchFamily="34" charset="0"/>
                  <a:ea typeface="Times New Roman" panose="02020603050405020304" pitchFamily="18" charset="0"/>
                </a:rPr>
                <a:t>- Encadrement des services administratifs,</a:t>
              </a:r>
              <a:endParaRPr lang="fr-FR" sz="1100" dirty="0">
                <a:effectLst/>
                <a:latin typeface="Abadi" panose="020B0604020104020204" pitchFamily="34" charset="0"/>
                <a:ea typeface="Times New Roman" panose="02020603050405020304" pitchFamily="18" charset="0"/>
              </a:endParaRPr>
            </a:p>
            <a:p>
              <a:pPr marL="171450" lvl="0" indent="-171450">
                <a:buFontTx/>
                <a:buChar char="-"/>
              </a:pPr>
              <a:r>
                <a:rPr lang="fr-FR" sz="1100" dirty="0">
                  <a:solidFill>
                    <a:srgbClr val="000000"/>
                  </a:solidFill>
                  <a:effectLst/>
                  <a:latin typeface="Abadi" panose="020B0604020104020204" pitchFamily="34" charset="0"/>
                  <a:ea typeface="Calibri" panose="020F0502020204030204" pitchFamily="34" charset="0"/>
                </a:rPr>
                <a:t>Être, au besoin, l’appui des référents RH pours le suivi planning, des contrats et des soldes de tout compte,</a:t>
              </a:r>
            </a:p>
            <a:p>
              <a:pPr marL="171450" lvl="0" indent="-171450">
                <a:buFont typeface="Arial" panose="020B0604020202020204" pitchFamily="34" charset="0"/>
                <a:buChar char="•"/>
              </a:pPr>
              <a:r>
                <a:rPr lang="fr-FR" sz="1100" b="1" dirty="0">
                  <a:solidFill>
                    <a:srgbClr val="000000"/>
                  </a:solidFill>
                  <a:latin typeface="Abadi" panose="020B0604020104020204" pitchFamily="34" charset="0"/>
                  <a:ea typeface="Calibri" panose="020F0502020204030204" pitchFamily="34" charset="0"/>
                </a:rPr>
                <a:t>Gestion budgétaire locale :</a:t>
              </a:r>
            </a:p>
            <a:p>
              <a:r>
                <a:rPr lang="fr-FR" sz="1100" dirty="0">
                  <a:solidFill>
                    <a:schemeClr val="tx1"/>
                  </a:solidFill>
                  <a:effectLst/>
                  <a:latin typeface="Abadi" panose="020B0604020104020204" pitchFamily="34" charset="0"/>
                  <a:ea typeface="Times New Roman" panose="02020603050405020304" pitchFamily="18" charset="0"/>
                  <a:cs typeface="Calibri" panose="020F0502020204030204" pitchFamily="34" charset="0"/>
                </a:rPr>
                <a:t>- Gestion des caisses et des régies,</a:t>
              </a:r>
              <a:endParaRPr lang="fr-FR" sz="1100" dirty="0">
                <a:solidFill>
                  <a:schemeClr val="tx1"/>
                </a:solidFill>
                <a:effectLst/>
                <a:latin typeface="Abadi" panose="020B0604020104020204" pitchFamily="34" charset="0"/>
                <a:ea typeface="Times New Roman" panose="02020603050405020304" pitchFamily="18" charset="0"/>
              </a:endParaRPr>
            </a:p>
            <a:p>
              <a:r>
                <a:rPr lang="fr-FR" sz="1100" dirty="0">
                  <a:solidFill>
                    <a:schemeClr val="tx1"/>
                  </a:solidFill>
                  <a:effectLst/>
                  <a:latin typeface="Abadi" panose="020B0604020104020204" pitchFamily="34" charset="0"/>
                  <a:ea typeface="Times New Roman" panose="02020603050405020304" pitchFamily="18" charset="0"/>
                  <a:cs typeface="Calibri" panose="020F0502020204030204" pitchFamily="34" charset="0"/>
                </a:rPr>
                <a:t>- Assure le suivi financier des comptes des résidents en lien avec les familles et les tuteurs selon les besoins de chaque personne accueillie,</a:t>
              </a:r>
              <a:endParaRPr lang="fr-FR" sz="1100" dirty="0">
                <a:solidFill>
                  <a:schemeClr val="tx1"/>
                </a:solidFill>
                <a:effectLst/>
                <a:latin typeface="Abadi" panose="020B0604020104020204" pitchFamily="34" charset="0"/>
                <a:ea typeface="Times New Roman" panose="02020603050405020304" pitchFamily="18" charset="0"/>
              </a:endParaRPr>
            </a:p>
            <a:p>
              <a:r>
                <a:rPr lang="fr-FR" sz="1100" dirty="0">
                  <a:solidFill>
                    <a:schemeClr val="tx1"/>
                  </a:solidFill>
                  <a:effectLst/>
                  <a:latin typeface="Abadi" panose="020B0604020104020204" pitchFamily="34" charset="0"/>
                  <a:ea typeface="Times New Roman" panose="02020603050405020304" pitchFamily="18" charset="0"/>
                  <a:cs typeface="Calibri" panose="020F0502020204030204" pitchFamily="34" charset="0"/>
                </a:rPr>
                <a:t>- Participation à l’élaboration des suivi budgétaires trimestriels et à l’analyse des écarts,</a:t>
              </a:r>
              <a:endParaRPr lang="fr-FR" sz="1100" dirty="0">
                <a:solidFill>
                  <a:schemeClr val="tx1"/>
                </a:solidFill>
                <a:effectLst/>
                <a:latin typeface="Abadi" panose="020B0604020104020204" pitchFamily="34" charset="0"/>
                <a:ea typeface="Times New Roman" panose="02020603050405020304" pitchFamily="18" charset="0"/>
              </a:endParaRPr>
            </a:p>
            <a:p>
              <a:r>
                <a:rPr lang="fr-FR" sz="1100" dirty="0">
                  <a:solidFill>
                    <a:schemeClr val="tx1"/>
                  </a:solidFill>
                  <a:effectLst/>
                  <a:latin typeface="Abadi" panose="020B0604020104020204" pitchFamily="34" charset="0"/>
                  <a:ea typeface="Times New Roman" panose="02020603050405020304" pitchFamily="18" charset="0"/>
                </a:rPr>
                <a:t>- Participation à l’élaboration des </a:t>
              </a:r>
              <a:r>
                <a:rPr lang="fr-FR" sz="1100" dirty="0" err="1">
                  <a:solidFill>
                    <a:schemeClr val="tx1"/>
                  </a:solidFill>
                  <a:effectLst/>
                  <a:latin typeface="Abadi" panose="020B0604020104020204" pitchFamily="34" charset="0"/>
                  <a:ea typeface="Times New Roman" panose="02020603050405020304" pitchFamily="18" charset="0"/>
                </a:rPr>
                <a:t>PPI</a:t>
              </a:r>
              <a:r>
                <a:rPr lang="fr-FR" sz="1100" dirty="0">
                  <a:solidFill>
                    <a:schemeClr val="tx1"/>
                  </a:solidFill>
                  <a:latin typeface="Abadi" panose="020B0604020104020204" pitchFamily="34" charset="0"/>
                  <a:ea typeface="Times New Roman" panose="02020603050405020304" pitchFamily="18" charset="0"/>
                </a:rPr>
                <a:t>,</a:t>
              </a:r>
              <a:endParaRPr lang="fr-FR" sz="1100" dirty="0">
                <a:solidFill>
                  <a:schemeClr val="tx1"/>
                </a:solidFill>
                <a:effectLst/>
                <a:latin typeface="Abadi" panose="020B0604020104020204" pitchFamily="34" charset="0"/>
                <a:ea typeface="Times New Roman" panose="02020603050405020304" pitchFamily="18" charset="0"/>
              </a:endParaRPr>
            </a:p>
            <a:p>
              <a:r>
                <a:rPr lang="fr-FR" sz="1100" dirty="0">
                  <a:solidFill>
                    <a:schemeClr val="tx1"/>
                  </a:solidFill>
                  <a:effectLst/>
                  <a:latin typeface="Abadi" panose="020B0604020104020204" pitchFamily="34" charset="0"/>
                  <a:ea typeface="Times New Roman" panose="02020603050405020304" pitchFamily="18" charset="0"/>
                </a:rPr>
                <a:t>- Participation à l’élaboration des budgets prévisionnels des projets,</a:t>
              </a:r>
              <a:endParaRPr lang="fr-FR" sz="1100" b="1" dirty="0">
                <a:solidFill>
                  <a:schemeClr val="tx1"/>
                </a:solidFill>
                <a:latin typeface="Abadi" panose="020B0604020104020204" pitchFamily="34" charset="0"/>
              </a:endParaRPr>
            </a:p>
            <a:p>
              <a:pPr algn="just"/>
              <a:endParaRPr lang="fr-FR" sz="600" dirty="0">
                <a:solidFill>
                  <a:schemeClr val="tx1"/>
                </a:solidFill>
                <a:latin typeface="Abadi" panose="020B0604020104020204" pitchFamily="34" charset="0"/>
              </a:endParaRPr>
            </a:p>
            <a:p>
              <a:pPr algn="just"/>
              <a:endParaRPr lang="fr-FR" sz="800" b="1" spc="-25" dirty="0">
                <a:solidFill>
                  <a:schemeClr val="tx1"/>
                </a:solidFill>
                <a:effectLst/>
                <a:latin typeface="Abadi" panose="020B0604020104020204" pitchFamily="34" charset="0"/>
                <a:ea typeface="Times New Roman" panose="02020603050405020304" pitchFamily="18" charset="0"/>
              </a:endParaRPr>
            </a:p>
            <a:p>
              <a:pPr algn="just"/>
              <a:r>
                <a:rPr lang="fr-FR" sz="1100" b="1" spc="-25" dirty="0">
                  <a:solidFill>
                    <a:srgbClr val="002060"/>
                  </a:solidFill>
                  <a:effectLst/>
                  <a:latin typeface="Abadi" panose="020B0604020104020204" pitchFamily="34" charset="0"/>
                  <a:ea typeface="Times New Roman" panose="02020603050405020304" pitchFamily="18" charset="0"/>
                </a:rPr>
                <a:t>Ce que l’association peut vous apporter :</a:t>
              </a:r>
              <a:endParaRPr lang="fr-FR" sz="1100" dirty="0">
                <a:solidFill>
                  <a:srgbClr val="002060"/>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environnement de travail agréable avec tous les avantages de la convention 66.</a:t>
              </a:r>
              <a:endParaRPr lang="fr-FR" sz="1100" dirty="0">
                <a:solidFill>
                  <a:schemeClr val="tx1"/>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cadre responsabilisant qui donne de l’autonomie et offre la possibilité d’évoluer.</a:t>
              </a:r>
              <a:endParaRPr lang="fr-FR" sz="1100" dirty="0">
                <a:solidFill>
                  <a:schemeClr val="tx1"/>
                </a:solidFill>
                <a:effectLst/>
                <a:latin typeface="Abadi" panose="020B0604020104020204" pitchFamily="34" charset="0"/>
                <a:ea typeface="Times New Roman" panose="02020603050405020304" pitchFamily="18" charset="0"/>
              </a:endParaRPr>
            </a:p>
            <a:p>
              <a:pPr fontAlgn="base"/>
              <a:endParaRPr lang="fr-FR" sz="800" b="1" i="1" spc="-25" dirty="0">
                <a:solidFill>
                  <a:srgbClr val="0070C0"/>
                </a:solidFill>
                <a:effectLst/>
                <a:ea typeface="Times New Roman" panose="02020603050405020304" pitchFamily="18" charset="0"/>
              </a:endParaRPr>
            </a:p>
            <a:p>
              <a:pPr fontAlgn="base"/>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3559533" cy="629460"/>
            </a:xfrm>
            <a:prstGeom prst="rect">
              <a:avLst/>
            </a:prstGeom>
            <a:noFill/>
          </p:spPr>
          <p:txBody>
            <a:bodyPr wrap="square">
              <a:spAutoFit/>
            </a:bodyPr>
            <a:lstStyle/>
            <a:p>
              <a:pPr algn="l"/>
              <a:r>
                <a:rPr lang="fr-FR" sz="1600" b="1" dirty="0">
                  <a:solidFill>
                    <a:srgbClr val="002060"/>
                  </a:solidFill>
                </a:rPr>
                <a:t>Responsable des Service Généraux</a:t>
              </a:r>
            </a:p>
            <a:p>
              <a:pPr algn="l"/>
              <a:r>
                <a:rPr lang="fr-FR" sz="1600" b="1" dirty="0">
                  <a:solidFill>
                    <a:srgbClr val="002060"/>
                  </a:solidFill>
                </a:rPr>
                <a:t>En </a:t>
              </a:r>
              <a:r>
                <a:rPr lang="fr-FR" sz="1600" b="1">
                  <a:solidFill>
                    <a:srgbClr val="002060"/>
                  </a:solidFill>
                </a:rPr>
                <a:t>établissement médico-social F</a:t>
              </a:r>
              <a:r>
                <a:rPr lang="fr-FR" sz="1600" b="1" dirty="0">
                  <a:solidFill>
                    <a:srgbClr val="002060"/>
                  </a:solidFill>
                </a:rPr>
                <a:t>/H</a:t>
              </a:r>
              <a:endParaRPr lang="fr-FR" sz="1600" b="1" kern="1200" dirty="0">
                <a:solidFill>
                  <a:srgbClr val="002060"/>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7490452" y="6955839"/>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8666028" y="6900929"/>
              <a:ext cx="3160184" cy="298165"/>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Adresse mail : marsiale.recrutement@amsp.fr</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TotalTime>
  <Words>532</Words>
  <Application>Microsoft Office PowerPoint</Application>
  <PresentationFormat>Grand écran</PresentationFormat>
  <Paragraphs>46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Abadi</vt: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33</cp:revision>
  <dcterms:created xsi:type="dcterms:W3CDTF">2024-03-27T14:53:47Z</dcterms:created>
  <dcterms:modified xsi:type="dcterms:W3CDTF">2024-08-28T15:29:13Z</dcterms:modified>
</cp:coreProperties>
</file>