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226" autoAdjust="0"/>
  </p:normalViewPr>
  <p:slideViewPr>
    <p:cSldViewPr snapToGrid="0" showGuides="1">
      <p:cViewPr varScale="1">
        <p:scale>
          <a:sx n="108" d="100"/>
          <a:sy n="108" d="100"/>
        </p:scale>
        <p:origin x="6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AD1E0-F20F-4677-BC9C-3B239C3874F8}" type="datetimeFigureOut">
              <a:rPr lang="fr-FR" smtClean="0"/>
              <a:t>27/08/2024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B6C2F-8C73-4317-B1FE-71CF9B9C82A9}" type="slidenum">
              <a:rPr lang="fr-FR" smtClean="0"/>
              <a:t>‹N°›</a:t>
            </a:fld>
            <a:endParaRPr lang="fr-FR"/>
          </a:p>
        </p:txBody>
      </p:sp>
    </p:spTree>
    <p:extLst>
      <p:ext uri="{BB962C8B-B14F-4D97-AF65-F5344CB8AC3E}">
        <p14:creationId xmlns:p14="http://schemas.microsoft.com/office/powerpoint/2010/main" val="341776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DB6C2F-8C73-4317-B1FE-71CF9B9C82A9}" type="slidenum">
              <a:rPr lang="fr-FR" smtClean="0"/>
              <a:t>1</a:t>
            </a:fld>
            <a:endParaRPr lang="fr-FR"/>
          </a:p>
        </p:txBody>
      </p:sp>
    </p:spTree>
    <p:extLst>
      <p:ext uri="{BB962C8B-B14F-4D97-AF65-F5344CB8AC3E}">
        <p14:creationId xmlns:p14="http://schemas.microsoft.com/office/powerpoint/2010/main" val="355804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27/08/2024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27/08/2024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foyer.astree@amsp.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msp.fr/" TargetMode="External"/><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4">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6">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1997622910"/>
              </p:ext>
            </p:extLst>
          </p:nvPr>
        </p:nvGraphicFramePr>
        <p:xfrm>
          <a:off x="8263156" y="244516"/>
          <a:ext cx="3677409" cy="685800"/>
        </p:xfrm>
        <a:graphic>
          <a:graphicData uri="http://schemas.openxmlformats.org/drawingml/2006/table">
            <a:tbl>
              <a:tblPr firstRow="1" bandRow="1">
                <a:tableStyleId>{5C22544A-7EE6-4342-B048-85BDC9FD1C3A}</a:tableStyleId>
              </a:tblPr>
              <a:tblGrid>
                <a:gridCol w="1225803">
                  <a:extLst>
                    <a:ext uri="{9D8B030D-6E8A-4147-A177-3AD203B41FA5}">
                      <a16:colId xmlns:a16="http://schemas.microsoft.com/office/drawing/2014/main" val="2219422543"/>
                    </a:ext>
                  </a:extLst>
                </a:gridCol>
                <a:gridCol w="1225803">
                  <a:extLst>
                    <a:ext uri="{9D8B030D-6E8A-4147-A177-3AD203B41FA5}">
                      <a16:colId xmlns:a16="http://schemas.microsoft.com/office/drawing/2014/main" val="863250123"/>
                    </a:ext>
                  </a:extLst>
                </a:gridCol>
                <a:gridCol w="1225803">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contrat</a:t>
                      </a:r>
                    </a:p>
                  </a:txBody>
                  <a:tcPr>
                    <a:solidFill>
                      <a:srgbClr val="2E4798"/>
                    </a:solidFill>
                  </a:tcPr>
                </a:tc>
                <a:tc>
                  <a:txBody>
                    <a:bodyPr/>
                    <a:lstStyle/>
                    <a:p>
                      <a:pPr algn="ctr"/>
                      <a:r>
                        <a:rPr lang="fr-FR" sz="1100" dirty="0">
                          <a:solidFill>
                            <a:schemeClr val="bg1"/>
                          </a:solidFill>
                          <a:latin typeface="+mj-lt"/>
                        </a:rPr>
                        <a:t>Foyer de vie « L’Astrée »</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79981" y="306518"/>
            <a:ext cx="7197658" cy="6455706"/>
            <a:chOff x="4779981" y="367522"/>
            <a:chExt cx="7197658" cy="6949009"/>
          </a:xfrm>
        </p:grpSpPr>
        <p:sp>
          <p:nvSpPr>
            <p:cNvPr id="11" name="Rectangle 10">
              <a:extLst>
                <a:ext uri="{FF2B5EF4-FFF2-40B4-BE49-F238E27FC236}">
                  <a16:creationId xmlns:a16="http://schemas.microsoft.com/office/drawing/2014/main" id="{93601C20-2372-4EDF-CA54-05C78ACAACB8}"/>
                </a:ext>
              </a:extLst>
            </p:cNvPr>
            <p:cNvSpPr/>
            <p:nvPr/>
          </p:nvSpPr>
          <p:spPr>
            <a:xfrm>
              <a:off x="4779981" y="1859459"/>
              <a:ext cx="7197658" cy="451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rgbClr val="002060"/>
                  </a:solidFill>
                  <a:latin typeface="Abadi" panose="020B0604020104020204" pitchFamily="34" charset="0"/>
                </a:rPr>
                <a:t>Le poste que nous vous proposons : </a:t>
              </a:r>
              <a:r>
                <a:rPr lang="fr-FR" sz="1100" dirty="0">
                  <a:solidFill>
                    <a:schemeClr val="tx1"/>
                  </a:solidFill>
                  <a:latin typeface="Abadi" panose="020B0604020104020204" pitchFamily="34" charset="0"/>
                </a:rPr>
                <a:t>Le foyer de vie « L’Astrée » recrute un travailleur social F/H (Accompagnant éducatif et social ou moniteur éducateur) au sein de son service « Hébergement », basé dans le 14</a:t>
              </a:r>
              <a:r>
                <a:rPr lang="fr-FR" sz="1100" baseline="30000" dirty="0">
                  <a:solidFill>
                    <a:schemeClr val="tx1"/>
                  </a:solidFill>
                  <a:latin typeface="Abadi" panose="020B0604020104020204" pitchFamily="34" charset="0"/>
                </a:rPr>
                <a:t>ème</a:t>
              </a:r>
              <a:r>
                <a:rPr lang="fr-FR" sz="1100" dirty="0">
                  <a:solidFill>
                    <a:schemeClr val="tx1"/>
                  </a:solidFill>
                  <a:latin typeface="Abadi" panose="020B0604020104020204" pitchFamily="34" charset="0"/>
                </a:rPr>
                <a:t> arrondissement de Marseille. Sous la responsabilité de la cheffe de service, et en collaboration avec les autres professionnels du service, vous accomplirez les missions suivantes : </a:t>
              </a:r>
            </a:p>
            <a:p>
              <a:pPr algn="just"/>
              <a:endParaRPr lang="fr-FR" sz="800" b="1" dirty="0">
                <a:solidFill>
                  <a:schemeClr val="tx1"/>
                </a:solidFill>
                <a:latin typeface="Abadi" panose="020B0604020104020204" pitchFamily="34" charset="0"/>
              </a:endParaRPr>
            </a:p>
            <a:p>
              <a:pPr algn="just"/>
              <a:endParaRPr lang="fr-FR" sz="600" b="1" dirty="0">
                <a:solidFill>
                  <a:srgbClr val="002060"/>
                </a:solidFill>
                <a:latin typeface="Abadi" panose="020B0604020104020204" pitchFamily="34" charset="0"/>
              </a:endParaRPr>
            </a:p>
            <a:p>
              <a:pPr algn="just"/>
              <a:r>
                <a:rPr lang="fr-FR" sz="1100" b="1" dirty="0">
                  <a:solidFill>
                    <a:srgbClr val="002060"/>
                  </a:solidFill>
                  <a:latin typeface="Abadi" panose="020B0604020104020204" pitchFamily="34" charset="0"/>
                </a:rPr>
                <a:t>Vos missions :</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Accompagner les personnes dans leur autonomie à travers une aide adaptée aux actes de la vie quotidienne (prise des traitements, repas, toilettes, habillage, déplacements, accompagnements médicaux, …), à la socialisation, aux loisirs, et donc … :</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Proposer des activités à vocation éducatives et de loisirs adaptées</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Favoriser l’expression de la citoyenneté, et une écoute attentive</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Coordonner et participer à la réalisation (rédaction, mise en œuvre et suivi) de leur projet personnalisé</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Collaborer avec les professionnels de santé (médecins, infirmiers, paramédicaux), évaluer les besoins en soins et faire des accompagnements médicaux …</a:t>
              </a:r>
            </a:p>
            <a:p>
              <a:pPr marL="171450" indent="-171450" algn="just">
                <a:buFont typeface="Arial" panose="020B0604020202020204" pitchFamily="34" charset="0"/>
                <a:buChar char="•"/>
              </a:pPr>
              <a:endParaRPr lang="fr-FR" sz="600" dirty="0">
                <a:solidFill>
                  <a:schemeClr val="tx1"/>
                </a:solidFill>
                <a:latin typeface="Abadi" panose="020B0604020104020204" pitchFamily="34" charset="0"/>
              </a:endParaRPr>
            </a:p>
            <a:p>
              <a:pPr marL="171450" indent="-171450" algn="just">
                <a:buFont typeface="Arial" panose="020B0604020202020204" pitchFamily="34" charset="0"/>
                <a:buChar char="•"/>
              </a:pPr>
              <a:endParaRPr lang="fr-FR" sz="600" dirty="0">
                <a:solidFill>
                  <a:schemeClr val="tx1"/>
                </a:solidFill>
                <a:latin typeface="Abadi" panose="020B0604020104020204" pitchFamily="34" charset="0"/>
              </a:endParaRPr>
            </a:p>
            <a:p>
              <a:pPr algn="just"/>
              <a:r>
                <a:rPr lang="fr-FR" sz="1100" b="1" dirty="0">
                  <a:solidFill>
                    <a:srgbClr val="002060"/>
                  </a:solidFill>
                  <a:latin typeface="Abadi" panose="020B0604020104020204" pitchFamily="34" charset="0"/>
                </a:rPr>
                <a:t>Vos horaires et vos WE </a:t>
              </a:r>
              <a:r>
                <a:rPr lang="fr-FR" sz="1100" dirty="0">
                  <a:solidFill>
                    <a:schemeClr val="tx1"/>
                  </a:solidFill>
                  <a:latin typeface="Abadi" panose="020B0604020104020204" pitchFamily="34" charset="0"/>
                </a:rPr>
                <a:t>: vous travaillerez sur des horaires d’internat, pas d’horaires coupés, en matinée ou en soirée, et assurerez un week-end sur deux.</a:t>
              </a:r>
            </a:p>
            <a:p>
              <a:pPr marL="171450" indent="-171450" algn="just">
                <a:buFont typeface="Arial" panose="020B0604020202020204" pitchFamily="34" charset="0"/>
                <a:buChar char="•"/>
              </a:pPr>
              <a:endParaRPr lang="fr-FR" sz="800" dirty="0">
                <a:solidFill>
                  <a:schemeClr val="tx1"/>
                </a:solidFill>
                <a:latin typeface="Abadi" panose="020B0604020104020204" pitchFamily="34" charset="0"/>
              </a:endParaRPr>
            </a:p>
            <a:p>
              <a:pPr algn="just"/>
              <a:endParaRPr lang="fr-FR" sz="600" b="1" dirty="0">
                <a:solidFill>
                  <a:srgbClr val="002060"/>
                </a:solidFill>
                <a:latin typeface="Abadi" panose="020B0604020104020204" pitchFamily="34" charset="0"/>
              </a:endParaRPr>
            </a:p>
            <a:p>
              <a:pPr algn="just"/>
              <a:r>
                <a:rPr lang="fr-FR" sz="1100" b="1" dirty="0">
                  <a:solidFill>
                    <a:srgbClr val="002060"/>
                  </a:solidFill>
                  <a:latin typeface="Abadi" panose="020B0604020104020204" pitchFamily="34" charset="0"/>
                </a:rPr>
                <a:t>Votre profil :</a:t>
              </a:r>
            </a:p>
            <a:p>
              <a:pPr algn="just"/>
              <a:r>
                <a:rPr lang="fr-FR" sz="1100" dirty="0">
                  <a:solidFill>
                    <a:schemeClr val="tx1"/>
                  </a:solidFill>
                  <a:latin typeface="Abadi" panose="020B0604020104020204" pitchFamily="34" charset="0"/>
                </a:rPr>
                <a:t>Vous disposez d’une première expérience significative et réussie dans le domaine de l’accompagnement de personnes en situation de handicap (adultes ou enfants). Vous êtes dynamique, avez le sens de l’organisation, êtes </a:t>
              </a:r>
              <a:r>
                <a:rPr lang="fr-FR" sz="1100" dirty="0" err="1">
                  <a:solidFill>
                    <a:schemeClr val="tx1"/>
                  </a:solidFill>
                  <a:latin typeface="Abadi" panose="020B0604020104020204" pitchFamily="34" charset="0"/>
                </a:rPr>
                <a:t>rigoureux.euse</a:t>
              </a:r>
              <a:r>
                <a:rPr lang="fr-FR" sz="1100" dirty="0">
                  <a:solidFill>
                    <a:schemeClr val="tx1"/>
                  </a:solidFill>
                  <a:latin typeface="Abadi" panose="020B0604020104020204" pitchFamily="34" charset="0"/>
                </a:rPr>
                <a:t>, et savez faire preuve de réactivité. Vous avez le sens du relationnel et l’esprit d’équipe … Les personnes accueillies et l’équipe du foyer « L’Astrée » vous attendent !</a:t>
              </a:r>
            </a:p>
            <a:p>
              <a:pPr algn="just"/>
              <a:endParaRPr lang="fr-FR" sz="600" dirty="0">
                <a:solidFill>
                  <a:schemeClr val="tx1"/>
                </a:solidFill>
                <a:latin typeface="Abadi" panose="020B0604020104020204" pitchFamily="34" charset="0"/>
              </a:endParaRPr>
            </a:p>
            <a:p>
              <a:pPr algn="just"/>
              <a:endParaRPr lang="fr-FR" sz="800" b="1" spc="-25" dirty="0">
                <a:solidFill>
                  <a:schemeClr val="tx1"/>
                </a:solidFill>
                <a:effectLst/>
                <a:latin typeface="Abadi" panose="020B0604020104020204" pitchFamily="34" charset="0"/>
                <a:ea typeface="Times New Roman" panose="02020603050405020304" pitchFamily="18" charset="0"/>
              </a:endParaRPr>
            </a:p>
            <a:p>
              <a:pPr algn="just"/>
              <a:r>
                <a:rPr lang="fr-FR" sz="1100" b="1" spc="-25" dirty="0">
                  <a:solidFill>
                    <a:srgbClr val="002060"/>
                  </a:solidFill>
                  <a:effectLst/>
                  <a:latin typeface="Abadi" panose="020B0604020104020204" pitchFamily="34" charset="0"/>
                  <a:ea typeface="Times New Roman" panose="02020603050405020304" pitchFamily="18" charset="0"/>
                </a:rPr>
                <a:t>Ce que l’association peut vous apporter :</a:t>
              </a:r>
              <a:endParaRPr lang="fr-FR" sz="1100" dirty="0">
                <a:solidFill>
                  <a:srgbClr val="002060"/>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environnement de travail agréable avec tous les avantages de la convention 66.</a:t>
              </a:r>
              <a:endParaRPr lang="fr-FR" sz="1100" dirty="0">
                <a:solidFill>
                  <a:schemeClr val="tx1"/>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cadre responsabilisant qui donne de l’autonomie et offre la possibilité d’évoluer.</a:t>
              </a:r>
              <a:endParaRPr lang="fr-FR" sz="1100" dirty="0">
                <a:solidFill>
                  <a:schemeClr val="tx1"/>
                </a:solidFill>
                <a:effectLst/>
                <a:latin typeface="Abadi" panose="020B0604020104020204" pitchFamily="34" charset="0"/>
                <a:ea typeface="Times New Roman" panose="02020603050405020304" pitchFamily="18" charset="0"/>
              </a:endParaRPr>
            </a:p>
            <a:p>
              <a:pPr fontAlgn="base"/>
              <a:endParaRPr lang="fr-FR" sz="800" b="1" i="1" spc="-25" dirty="0">
                <a:solidFill>
                  <a:srgbClr val="0070C0"/>
                </a:solidFill>
                <a:effectLst/>
                <a:ea typeface="Times New Roman" panose="02020603050405020304" pitchFamily="18" charset="0"/>
              </a:endParaRPr>
            </a:p>
            <a:p>
              <a:pPr fontAlgn="base"/>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79981" y="367522"/>
              <a:ext cx="3559533" cy="364424"/>
            </a:xfrm>
            <a:prstGeom prst="rect">
              <a:avLst/>
            </a:prstGeom>
            <a:noFill/>
          </p:spPr>
          <p:txBody>
            <a:bodyPr wrap="square">
              <a:spAutoFit/>
            </a:bodyPr>
            <a:lstStyle/>
            <a:p>
              <a:pPr algn="l"/>
              <a:r>
                <a:rPr lang="fr-FR" sz="1600" b="1" dirty="0">
                  <a:solidFill>
                    <a:srgbClr val="002060"/>
                  </a:solidFill>
                </a:rPr>
                <a:t>Travailleur Social F/H</a:t>
              </a:r>
              <a:endParaRPr lang="fr-FR" sz="1600" b="1" kern="1200" dirty="0">
                <a:solidFill>
                  <a:srgbClr val="002060"/>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7889947" y="6971974"/>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8936393" y="6819589"/>
              <a:ext cx="2909965" cy="496942"/>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Adresse mail :  </a:t>
              </a:r>
              <a:r>
                <a:rPr lang="fr-FR" sz="1200" b="1" spc="-25" dirty="0">
                  <a:solidFill>
                    <a:srgbClr val="0070C0"/>
                  </a:solidFill>
                  <a:effectLst/>
                  <a:ea typeface="Times New Roman" panose="02020603050405020304" pitchFamily="18" charset="0"/>
                  <a:hlinkClick r:id="rId7"/>
                </a:rPr>
                <a:t>foyer.astree@amsp.fr</a:t>
              </a:r>
              <a:endParaRPr lang="fr-FR" sz="1200" b="1" spc="-25" dirty="0">
                <a:solidFill>
                  <a:srgbClr val="0070C0"/>
                </a:solidFill>
                <a:effectLst/>
                <a:ea typeface="Times New Roman" panose="02020603050405020304" pitchFamily="18" charset="0"/>
              </a:endParaRPr>
            </a:p>
            <a:p>
              <a:r>
                <a:rPr lang="fr-FR" sz="1200" i="1" u="sng" spc="-25" dirty="0"/>
                <a:t>Réf.</a:t>
              </a:r>
              <a:r>
                <a:rPr lang="fr-FR" sz="1200" i="1" spc="-25" dirty="0"/>
                <a:t> : </a:t>
              </a:r>
              <a:r>
                <a:rPr lang="fr-FR" sz="1200" i="1" spc="-25" dirty="0" err="1"/>
                <a:t>recr-heb</a:t>
              </a:r>
              <a:r>
                <a:rPr lang="fr-FR" sz="1200" i="1" spc="-25" dirty="0"/>
                <a:t> Sept. 2024</a:t>
              </a:r>
              <a:endParaRPr lang="fr-FR" sz="1200" i="1" dirty="0"/>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594</Words>
  <Application>Microsoft Office PowerPoint</Application>
  <PresentationFormat>Grand écran</PresentationFormat>
  <Paragraphs>42</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Abadi</vt:lpstr>
      <vt:lpstr>Aptos</vt:lpstr>
      <vt:lpstr>Aptos Display</vt:lpstr>
      <vt:lpstr>Arial</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32</cp:revision>
  <dcterms:created xsi:type="dcterms:W3CDTF">2024-03-27T14:53:47Z</dcterms:created>
  <dcterms:modified xsi:type="dcterms:W3CDTF">2024-08-27T11:24:30Z</dcterms:modified>
</cp:coreProperties>
</file>