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showGuides="1">
      <p:cViewPr varScale="1">
        <p:scale>
          <a:sx n="114" d="100"/>
          <a:sy n="114" d="100"/>
        </p:scale>
        <p:origin x="43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12/09/2024</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12/09/2024</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12/09/2024</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12/09/2024</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12/09/2024</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12/09/2024</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12/09/2024</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12/09/2024</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12/09/2024</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12/09/2024</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12/09/2024</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12/09/2024</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mailto:Ime.chalets@amsp.fr"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hyperlink" Target="http://www.amsp.f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3">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5750" y="1265492"/>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21671" y="1267511"/>
              <a:ext cx="1844589" cy="1631216"/>
            </a:xfrm>
            <a:prstGeom prst="rect">
              <a:avLst/>
            </a:prstGeom>
            <a:noFill/>
            <a:ln>
              <a:noFill/>
            </a:ln>
          </p:spPr>
          <p:txBody>
            <a:bodyPr wrap="square">
              <a:spAutoFit/>
            </a:bodyPr>
            <a:lstStyle/>
            <a:p>
              <a:pPr algn="just"/>
              <a:r>
                <a:rPr lang="fr-FR" sz="1000" spc="-25" dirty="0">
                  <a:effectLst/>
                  <a:ea typeface="Calibri" panose="020F0502020204030204" pitchFamily="34" charset="0"/>
                </a:rPr>
                <a:t>Depuis 1954</a:t>
              </a:r>
              <a:r>
                <a:rPr lang="fr-FR" sz="1000" spc="-25" dirty="0">
                  <a:effectLst/>
                  <a:latin typeface="+mj-lt"/>
                  <a:ea typeface="Calibri" panose="020F0502020204030204" pitchFamily="34" charset="0"/>
                </a:rPr>
                <a:t>, l’association </a:t>
              </a:r>
              <a:r>
                <a:rPr lang="fr-FR" sz="1000" spc="-25" dirty="0" err="1">
                  <a:latin typeface="+mj-lt"/>
                  <a:ea typeface="Calibri" panose="020F0502020204030204" pitchFamily="34" charset="0"/>
                </a:rPr>
                <a:t>M</a:t>
              </a:r>
              <a:r>
                <a:rPr lang="fr-FR" sz="1000" spc="-25" dirty="0" err="1">
                  <a:effectLst/>
                  <a:latin typeface="+mj-lt"/>
                  <a:ea typeface="Calibri" panose="020F0502020204030204" pitchFamily="34" charset="0"/>
                </a:rPr>
                <a:t>édico-Sociale</a:t>
              </a:r>
              <a:r>
                <a:rPr lang="fr-FR" sz="1000" spc="-25" dirty="0">
                  <a:effectLst/>
                  <a:latin typeface="+mj-lt"/>
                  <a:ea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précarité́ familiale</a:t>
              </a:r>
              <a:endParaRPr lang="fr-FR" sz="1000" dirty="0">
                <a:latin typeface="+mj-lt"/>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949990"/>
              <a:ext cx="4186189" cy="3544432"/>
            </a:xfrm>
            <a:prstGeom prst="rect">
              <a:avLst/>
            </a:prstGeom>
            <a:noFill/>
          </p:spPr>
          <p:txBody>
            <a:bodyPr wrap="square">
              <a:spAutoFit/>
            </a:bodyPr>
            <a:lstStyle/>
            <a:p>
              <a:pPr algn="just" fontAlgn="base">
                <a:lnSpc>
                  <a:spcPts val="1800"/>
                </a:lnSpc>
              </a:pPr>
              <a:r>
                <a:rPr lang="fr-FR" sz="1000" spc="-25" dirty="0">
                  <a:effectLst/>
                  <a:latin typeface="+mj-lt"/>
                  <a:ea typeface="Times New Roman" panose="02020603050405020304" pitchFamily="18" charset="0"/>
                </a:rPr>
                <a:t>Animés par une mission forte de sens, « Un chemin pour chacun », nous initions des projets audacieux et innovants, avec le soutien des pouvoirs publics et de nos partenaires. Dans ce cadre, nous offrons un accueil individualisé dans nos lieux d’accueil basés en Provence. Nous plaçons la personne accueillie et sa famille au centre des dispositifs que nous déployons, en transmettant des savoir-faire et des </a:t>
              </a:r>
              <a:r>
                <a:rPr lang="fr-FR" sz="1000" spc="-25" dirty="0" err="1">
                  <a:effectLst/>
                  <a:latin typeface="+mj-lt"/>
                  <a:ea typeface="Times New Roman" panose="02020603050405020304" pitchFamily="18" charset="0"/>
                </a:rPr>
                <a:t>savoir-être</a:t>
              </a:r>
              <a:r>
                <a:rPr lang="fr-FR" sz="1000" spc="-25" dirty="0">
                  <a:effectLst/>
                  <a:latin typeface="+mj-lt"/>
                  <a:ea typeface="Times New Roman" panose="02020603050405020304" pitchFamily="18" charset="0"/>
                </a:rPr>
                <a:t> par l’éducation, la formation, le travail protégé́, tout comme nous apportons des soins individualisés et un accompagnement quotidien. </a:t>
              </a:r>
              <a:endParaRPr lang="fr-FR" sz="1000" dirty="0">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Aujourd’hui notre équipe de près de </a:t>
              </a:r>
              <a:r>
                <a:rPr lang="fr-FR" sz="1000" b="1" spc="-25" dirty="0">
                  <a:effectLst/>
                  <a:latin typeface="+mj-lt"/>
                  <a:ea typeface="Times New Roman" panose="02020603050405020304" pitchFamily="18" charset="0"/>
                </a:rPr>
                <a:t>520 collaborateurs</a:t>
              </a:r>
              <a:r>
                <a:rPr lang="fr-FR" sz="1000" spc="-25" dirty="0">
                  <a:effectLst/>
                  <a:latin typeface="+mj-lt"/>
                  <a:ea typeface="Times New Roman" panose="02020603050405020304" pitchFamily="18" charset="0"/>
                </a:rPr>
                <a:t> fait vivre nos valeurs de notre association :</a:t>
              </a:r>
              <a:r>
                <a:rPr lang="fr-FR" sz="1000" dirty="0">
                  <a:latin typeface="+mj-lt"/>
                  <a:ea typeface="Times New Roman" panose="02020603050405020304" pitchFamily="18" charset="0"/>
                </a:rPr>
                <a:t>                       </a:t>
              </a:r>
            </a:p>
            <a:p>
              <a:pPr algn="just" fontAlgn="base">
                <a:lnSpc>
                  <a:spcPts val="1800"/>
                </a:lnSpc>
              </a:pPr>
              <a:r>
                <a:rPr lang="fr-FR" sz="1000" dirty="0">
                  <a:latin typeface="+mj-lt"/>
                  <a:ea typeface="Times New Roman" panose="02020603050405020304" pitchFamily="18" charset="0"/>
                </a:rPr>
                <a:t>  </a:t>
              </a:r>
            </a:p>
            <a:p>
              <a:pPr algn="ctr" fontAlgn="base">
                <a:lnSpc>
                  <a:spcPts val="1800"/>
                </a:lnSpc>
              </a:pPr>
              <a:r>
                <a:rPr lang="fr-FR" sz="1050" dirty="0">
                  <a:solidFill>
                    <a:srgbClr val="2E4798"/>
                  </a:solidFill>
                  <a:latin typeface="+mj-lt"/>
                  <a:ea typeface="Times New Roman" panose="02020603050405020304" pitchFamily="18" charset="0"/>
                </a:rPr>
                <a:t> </a:t>
              </a:r>
              <a:r>
                <a:rPr lang="fr-FR" sz="1600" spc="-25" dirty="0">
                  <a:solidFill>
                    <a:srgbClr val="2E4798"/>
                  </a:solidFill>
                  <a:effectLst/>
                  <a:latin typeface="+mj-lt"/>
                  <a:ea typeface="Times New Roman" panose="02020603050405020304" pitchFamily="18" charset="0"/>
                </a:rPr>
                <a:t>Audace  - Bienveillance  - Intégrité</a:t>
              </a:r>
            </a:p>
            <a:p>
              <a:pPr algn="ctr" fontAlgn="base">
                <a:lnSpc>
                  <a:spcPts val="1800"/>
                </a:lnSpc>
              </a:pPr>
              <a:endParaRPr lang="fr-FR" sz="500" spc="-25" dirty="0">
                <a:solidFill>
                  <a:srgbClr val="2E4798"/>
                </a:solidFill>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Vous êtes attirés par des projets concrets qui ont du sens?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voulez vous investir dans une association médico-sociale engagée?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appréciez des équipes fédérées par l’humain ? </a:t>
              </a:r>
              <a:r>
                <a:rPr lang="fr-FR" sz="1200" spc="-25" dirty="0">
                  <a:effectLst/>
                  <a:ea typeface="Times New Roman" panose="02020603050405020304" pitchFamily="18" charset="0"/>
                </a:rPr>
                <a:t>Rejoignez-nous !</a:t>
              </a:r>
              <a:endParaRPr lang="fr-FR" sz="1000" dirty="0">
                <a:effectLst/>
                <a:ea typeface="Times New Roman" panose="02020603050405020304" pitchFamily="18"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5">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2659320328"/>
              </p:ext>
            </p:extLst>
          </p:nvPr>
        </p:nvGraphicFramePr>
        <p:xfrm>
          <a:off x="7840652" y="244516"/>
          <a:ext cx="4099914" cy="518160"/>
        </p:xfrm>
        <a:graphic>
          <a:graphicData uri="http://schemas.openxmlformats.org/drawingml/2006/table">
            <a:tbl>
              <a:tblPr firstRow="1" bandRow="1">
                <a:tableStyleId>{5C22544A-7EE6-4342-B048-85BDC9FD1C3A}</a:tableStyleId>
              </a:tblPr>
              <a:tblGrid>
                <a:gridCol w="1366638">
                  <a:extLst>
                    <a:ext uri="{9D8B030D-6E8A-4147-A177-3AD203B41FA5}">
                      <a16:colId xmlns:a16="http://schemas.microsoft.com/office/drawing/2014/main" val="2219422543"/>
                    </a:ext>
                  </a:extLst>
                </a:gridCol>
                <a:gridCol w="1366638">
                  <a:extLst>
                    <a:ext uri="{9D8B030D-6E8A-4147-A177-3AD203B41FA5}">
                      <a16:colId xmlns:a16="http://schemas.microsoft.com/office/drawing/2014/main" val="863250123"/>
                    </a:ext>
                  </a:extLst>
                </a:gridCol>
                <a:gridCol w="1366638">
                  <a:extLst>
                    <a:ext uri="{9D8B030D-6E8A-4147-A177-3AD203B41FA5}">
                      <a16:colId xmlns:a16="http://schemas.microsoft.com/office/drawing/2014/main" val="2977042978"/>
                    </a:ext>
                  </a:extLst>
                </a:gridCol>
              </a:tblGrid>
              <a:tr h="211627">
                <a:tc>
                  <a:txBody>
                    <a:bodyPr/>
                    <a:lstStyle/>
                    <a:p>
                      <a:pPr algn="ctr"/>
                      <a:r>
                        <a:rPr lang="fr-FR" sz="1100" dirty="0">
                          <a:solidFill>
                            <a:schemeClr val="bg1"/>
                          </a:solidFill>
                          <a:latin typeface="+mj-lt"/>
                        </a:rPr>
                        <a:t>CDI</a:t>
                      </a:r>
                    </a:p>
                  </a:txBody>
                  <a:tcPr>
                    <a:solidFill>
                      <a:srgbClr val="2E4798"/>
                    </a:solidFill>
                  </a:tcPr>
                </a:tc>
                <a:tc>
                  <a:txBody>
                    <a:bodyPr/>
                    <a:lstStyle/>
                    <a:p>
                      <a:pPr algn="ctr"/>
                      <a:r>
                        <a:rPr lang="fr-FR" sz="1100" dirty="0">
                          <a:solidFill>
                            <a:schemeClr val="bg1"/>
                          </a:solidFill>
                          <a:latin typeface="+mj-lt"/>
                        </a:rPr>
                        <a:t>Marseille</a:t>
                      </a:r>
                    </a:p>
                  </a:txBody>
                  <a:tcPr>
                    <a:solidFill>
                      <a:srgbClr val="2E4798"/>
                    </a:solidFill>
                  </a:tcPr>
                </a:tc>
                <a:tc>
                  <a:txBody>
                    <a:bodyPr/>
                    <a:lstStyle/>
                    <a:p>
                      <a:r>
                        <a:rPr lang="fr-FR" sz="1100" dirty="0">
                          <a:solidFill>
                            <a:schemeClr val="tx1"/>
                          </a:solidFill>
                        </a:rPr>
                        <a:t>Dès que possible</a:t>
                      </a:r>
                    </a:p>
                  </a:txBody>
                  <a:tcPr>
                    <a:solidFill>
                      <a:srgbClr val="D7E0F7"/>
                    </a:solidFill>
                  </a:tcPr>
                </a:tc>
                <a:extLst>
                  <a:ext uri="{0D108BD9-81ED-4DB2-BD59-A6C34878D82A}">
                    <a16:rowId xmlns:a16="http://schemas.microsoft.com/office/drawing/2014/main" val="2891741740"/>
                  </a:ext>
                </a:extLst>
              </a:tr>
              <a:tr h="211627">
                <a:tc>
                  <a:txBody>
                    <a:bodyPr/>
                    <a:lstStyle/>
                    <a:p>
                      <a:pPr algn="ctr"/>
                      <a:r>
                        <a:rPr lang="fr-FR" sz="1100" dirty="0">
                          <a:solidFill>
                            <a:schemeClr val="tx1"/>
                          </a:solidFill>
                          <a:latin typeface="+mj-lt"/>
                        </a:rPr>
                        <a:t>Statut  cadre</a:t>
                      </a:r>
                    </a:p>
                  </a:txBody>
                  <a:tcPr/>
                </a:tc>
                <a:tc>
                  <a:txBody>
                    <a:bodyPr/>
                    <a:lstStyle/>
                    <a:p>
                      <a:pPr algn="ctr"/>
                      <a:r>
                        <a:rPr lang="fr-FR" sz="1100" dirty="0">
                          <a:solidFill>
                            <a:schemeClr val="tx1"/>
                          </a:solidFill>
                          <a:latin typeface="+mj-lt"/>
                        </a:rPr>
                        <a:t>Temps partiel (50%)</a:t>
                      </a:r>
                    </a:p>
                  </a:txBody>
                  <a:tcPr/>
                </a:tc>
                <a:tc>
                  <a:txBody>
                    <a:bodyPr/>
                    <a:lstStyle/>
                    <a:p>
                      <a:pPr algn="ctr"/>
                      <a:r>
                        <a:rPr lang="fr-FR" sz="1100" dirty="0">
                          <a:solidFill>
                            <a:schemeClr val="tx1"/>
                          </a:solidFill>
                          <a:latin typeface="+mj-lt"/>
                        </a:rPr>
                        <a:t>Permis B</a:t>
                      </a:r>
                    </a:p>
                  </a:txBody>
                  <a:tcPr/>
                </a:tc>
                <a:extLst>
                  <a:ext uri="{0D108BD9-81ED-4DB2-BD59-A6C34878D82A}">
                    <a16:rowId xmlns:a16="http://schemas.microsoft.com/office/drawing/2014/main" val="756126493"/>
                  </a:ext>
                </a:extLst>
              </a:tr>
            </a:tbl>
          </a:graphicData>
        </a:graphic>
      </p:graphicFrame>
      <p:grpSp>
        <p:nvGrpSpPr>
          <p:cNvPr id="18" name="Groupe 17">
            <a:extLst>
              <a:ext uri="{FF2B5EF4-FFF2-40B4-BE49-F238E27FC236}">
                <a16:creationId xmlns:a16="http://schemas.microsoft.com/office/drawing/2014/main" id="{2E48313B-6D1E-18AA-C93E-517536472102}"/>
              </a:ext>
            </a:extLst>
          </p:cNvPr>
          <p:cNvGrpSpPr/>
          <p:nvPr/>
        </p:nvGrpSpPr>
        <p:grpSpPr>
          <a:xfrm>
            <a:off x="4703623" y="235341"/>
            <a:ext cx="7488378" cy="6500791"/>
            <a:chOff x="4703623" y="290906"/>
            <a:chExt cx="7488378" cy="6446773"/>
          </a:xfrm>
        </p:grpSpPr>
        <p:sp>
          <p:nvSpPr>
            <p:cNvPr id="11" name="Rectangle 10">
              <a:extLst>
                <a:ext uri="{FF2B5EF4-FFF2-40B4-BE49-F238E27FC236}">
                  <a16:creationId xmlns:a16="http://schemas.microsoft.com/office/drawing/2014/main" id="{93601C20-2372-4EDF-CA54-05C78ACAACB8}"/>
                </a:ext>
              </a:extLst>
            </p:cNvPr>
            <p:cNvSpPr/>
            <p:nvPr/>
          </p:nvSpPr>
          <p:spPr>
            <a:xfrm>
              <a:off x="4860346" y="1007428"/>
              <a:ext cx="7197658" cy="566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b="1" dirty="0">
                  <a:solidFill>
                    <a:schemeClr val="tx1"/>
                  </a:solidFill>
                  <a:latin typeface="+mj-lt"/>
                </a:rPr>
                <a:t>Descriptif du poste</a:t>
              </a:r>
            </a:p>
            <a:p>
              <a:pPr algn="just"/>
              <a:endParaRPr lang="fr-FR" sz="1100" b="1" dirty="0">
                <a:solidFill>
                  <a:schemeClr val="tx1"/>
                </a:solidFill>
                <a:latin typeface="+mj-lt"/>
              </a:endParaRPr>
            </a:p>
            <a:p>
              <a:pPr algn="just"/>
              <a:r>
                <a:rPr lang="fr-FR" sz="1100" dirty="0">
                  <a:solidFill>
                    <a:schemeClr val="tx1"/>
                  </a:solidFill>
                  <a:effectLst/>
                  <a:latin typeface="+mj-lt"/>
                  <a:ea typeface="Times New Roman" panose="02020603050405020304" pitchFamily="18" charset="0"/>
                </a:rPr>
                <a:t>Le Dispositif d’Accompagnement Médico Éducatif IME les Chalets, IME la Parade, SESSAD le Chemin, recrute pour son site des Chalets situé dans le 14</a:t>
              </a:r>
              <a:r>
                <a:rPr lang="fr-FR" sz="1100" baseline="30000" dirty="0">
                  <a:solidFill>
                    <a:schemeClr val="tx1"/>
                  </a:solidFill>
                  <a:effectLst/>
                  <a:latin typeface="+mj-lt"/>
                  <a:ea typeface="Times New Roman" panose="02020603050405020304" pitchFamily="18" charset="0"/>
                </a:rPr>
                <a:t>ème</a:t>
              </a:r>
              <a:r>
                <a:rPr lang="fr-FR" sz="1100" dirty="0">
                  <a:solidFill>
                    <a:schemeClr val="tx1"/>
                  </a:solidFill>
                  <a:effectLst/>
                  <a:latin typeface="+mj-lt"/>
                  <a:ea typeface="Times New Roman" panose="02020603050405020304" pitchFamily="18" charset="0"/>
                </a:rPr>
                <a:t> arrondissement de la ville de Marseille, </a:t>
              </a:r>
              <a:r>
                <a:rPr lang="fr-FR" sz="1100" b="1" dirty="0">
                  <a:solidFill>
                    <a:schemeClr val="tx1"/>
                  </a:solidFill>
                  <a:effectLst/>
                  <a:latin typeface="+mj-lt"/>
                  <a:ea typeface="Times New Roman" panose="02020603050405020304" pitchFamily="18" charset="0"/>
                </a:rPr>
                <a:t>un psychologue du développement ou </a:t>
              </a:r>
              <a:r>
                <a:rPr lang="fr-FR" sz="1100" b="1" dirty="0">
                  <a:solidFill>
                    <a:schemeClr val="tx1"/>
                  </a:solidFill>
                  <a:latin typeface="+mj-lt"/>
                  <a:ea typeface="Times New Roman" panose="02020603050405020304" pitchFamily="18" charset="0"/>
                </a:rPr>
                <a:t>un</a:t>
              </a:r>
              <a:r>
                <a:rPr lang="fr-FR" sz="1100" b="1" dirty="0">
                  <a:solidFill>
                    <a:schemeClr val="tx1"/>
                  </a:solidFill>
                  <a:effectLst/>
                  <a:latin typeface="+mj-lt"/>
                  <a:ea typeface="Times New Roman" panose="02020603050405020304" pitchFamily="18" charset="0"/>
                </a:rPr>
                <a:t> psychologue spécialisé</a:t>
              </a:r>
              <a:r>
                <a:rPr lang="fr-FR" sz="1100" b="1" dirty="0">
                  <a:solidFill>
                    <a:schemeClr val="tx1"/>
                  </a:solidFill>
                  <a:latin typeface="+mj-lt"/>
                  <a:ea typeface="Times New Roman" panose="02020603050405020304" pitchFamily="18" charset="0"/>
                </a:rPr>
                <a:t> </a:t>
              </a:r>
              <a:r>
                <a:rPr lang="fr-FR" sz="1100" b="1" dirty="0">
                  <a:solidFill>
                    <a:schemeClr val="tx1"/>
                  </a:solidFill>
                  <a:effectLst/>
                  <a:latin typeface="+mj-lt"/>
                  <a:ea typeface="Times New Roman" panose="02020603050405020304" pitchFamily="18" charset="0"/>
                </a:rPr>
                <a:t>en neuropsychologie F/H</a:t>
              </a:r>
            </a:p>
            <a:p>
              <a:pPr algn="just"/>
              <a:endParaRPr lang="fr-FR" sz="1100" b="1" dirty="0">
                <a:solidFill>
                  <a:schemeClr val="tx1"/>
                </a:solidFill>
                <a:latin typeface="+mj-lt"/>
              </a:endParaRPr>
            </a:p>
            <a:p>
              <a:pPr algn="just"/>
              <a:r>
                <a:rPr lang="fr-FR" sz="1100" dirty="0">
                  <a:solidFill>
                    <a:schemeClr val="tx1"/>
                  </a:solidFill>
                  <a:effectLst/>
                  <a:latin typeface="+mj-lt"/>
                  <a:ea typeface="Times New Roman" panose="02020603050405020304" pitchFamily="18" charset="0"/>
                  <a:cs typeface="Calibri" panose="020F0502020204030204" pitchFamily="34" charset="0"/>
                </a:rPr>
                <a:t>L’IME les Chalets (74 jeunes accueillis âgés de 12 à 20 ans) déploie un savoir-faire reconnu dans l’accompagnement des adolescents porteurs de troubles du développement intellectuel. Véritable lieu de vie, l’établissement dispose de prestations multiples d’accueil de jour et d’hébergement de semaine, avec pour mission principale le soutien du parcours des jeunes accueillis dans une visée de développement personnel, d’autodétermination et d’inclusion sociale et professionnelle.</a:t>
              </a:r>
              <a:endParaRPr lang="fr-FR" sz="1100" dirty="0">
                <a:solidFill>
                  <a:schemeClr val="tx1"/>
                </a:solidFill>
                <a:effectLst/>
                <a:latin typeface="+mj-lt"/>
                <a:ea typeface="Times New Roman" panose="02020603050405020304" pitchFamily="18" charset="0"/>
              </a:endParaRPr>
            </a:p>
            <a:p>
              <a:pPr algn="just">
                <a:tabLst>
                  <a:tab pos="2743200" algn="l"/>
                </a:tabLst>
              </a:pPr>
              <a:r>
                <a:rPr lang="fr-FR" sz="1100" dirty="0">
                  <a:solidFill>
                    <a:schemeClr val="tx1"/>
                  </a:solidFill>
                  <a:effectLst/>
                  <a:latin typeface="+mj-lt"/>
                  <a:ea typeface="Times New Roman" panose="02020603050405020304" pitchFamily="18" charset="0"/>
                </a:rPr>
                <a:t> </a:t>
              </a:r>
            </a:p>
            <a:p>
              <a:pPr algn="just"/>
              <a:r>
                <a:rPr lang="fr-FR" sz="1100" dirty="0">
                  <a:solidFill>
                    <a:schemeClr val="tx1"/>
                  </a:solidFill>
                  <a:effectLst/>
                  <a:latin typeface="+mj-lt"/>
                  <a:ea typeface="Times New Roman" panose="02020603050405020304" pitchFamily="18" charset="0"/>
                </a:rPr>
                <a:t>Placé sous l’autorité du Directeur de dispositif, en collaboration étroite avec la Directrice adjointe de l’établissement et l’ensemble de l’équipe pluridisciplinaire, vous intervenez principalement dans les missions suivantes:</a:t>
              </a:r>
            </a:p>
            <a:p>
              <a:pPr marL="342900" lvl="0" indent="-342900">
                <a:buFont typeface="Symbol" panose="05050102010706020507" pitchFamily="18" charset="2"/>
                <a:buBlip>
                  <a:blip r:embed="rId6"/>
                </a:buBlip>
              </a:pPr>
              <a:r>
                <a:rPr lang="fr-FR" sz="1100" dirty="0">
                  <a:solidFill>
                    <a:schemeClr val="tx1"/>
                  </a:solidFill>
                  <a:effectLst/>
                  <a:latin typeface="+mj-lt"/>
                  <a:ea typeface="Times New Roman" panose="02020603050405020304" pitchFamily="18" charset="0"/>
                </a:rPr>
                <a:t>Évaluer la situation psychologique des jeunes et adolescents accompagnés, procéder à l’établissement de bilans psychométriques et cognitifs, </a:t>
              </a:r>
            </a:p>
            <a:p>
              <a:pPr marL="342900" lvl="0" indent="-342900">
                <a:buFont typeface="Symbol" panose="05050102010706020507" pitchFamily="18" charset="2"/>
                <a:buBlip>
                  <a:blip r:embed="rId6"/>
                </a:buBlip>
              </a:pPr>
              <a:r>
                <a:rPr lang="fr-FR" sz="1100" dirty="0">
                  <a:solidFill>
                    <a:schemeClr val="tx1"/>
                  </a:solidFill>
                  <a:latin typeface="+mj-lt"/>
                  <a:ea typeface="Times New Roman" panose="02020603050405020304" pitchFamily="18" charset="0"/>
                </a:rPr>
                <a:t>F</a:t>
              </a:r>
              <a:r>
                <a:rPr lang="fr-FR" sz="1100" dirty="0">
                  <a:solidFill>
                    <a:schemeClr val="tx1"/>
                  </a:solidFill>
                  <a:effectLst/>
                  <a:latin typeface="+mj-lt"/>
                  <a:ea typeface="Times New Roman" panose="02020603050405020304" pitchFamily="18" charset="0"/>
                </a:rPr>
                <a:t>avoriser le développement des compétences socio-adaptatives, l’auto détermination des jeunes accueillis,</a:t>
              </a:r>
            </a:p>
            <a:p>
              <a:pPr marL="342900" lvl="0" indent="-342900">
                <a:buFont typeface="Symbol" panose="05050102010706020507" pitchFamily="18" charset="2"/>
                <a:buBlip>
                  <a:blip r:embed="rId6"/>
                </a:buBlip>
              </a:pPr>
              <a:r>
                <a:rPr lang="fr-FR" sz="1100" dirty="0">
                  <a:solidFill>
                    <a:schemeClr val="tx1"/>
                  </a:solidFill>
                  <a:effectLst/>
                  <a:latin typeface="+mj-lt"/>
                  <a:ea typeface="Times New Roman" panose="02020603050405020304" pitchFamily="18" charset="0"/>
                </a:rPr>
                <a:t>Accompagner les équipes de terrain dans la compréhension des situations, le développement d’interventions individuelles et ou collectives, </a:t>
              </a:r>
            </a:p>
            <a:p>
              <a:pPr marL="342900" lvl="0" indent="-342900">
                <a:buFont typeface="Symbol" panose="05050102010706020507" pitchFamily="18" charset="2"/>
                <a:buBlip>
                  <a:blip r:embed="rId6"/>
                </a:buBlip>
              </a:pPr>
              <a:r>
                <a:rPr lang="fr-FR" sz="1100" dirty="0">
                  <a:solidFill>
                    <a:schemeClr val="tx1"/>
                  </a:solidFill>
                  <a:latin typeface="+mj-lt"/>
                  <a:ea typeface="Times New Roman" panose="02020603050405020304" pitchFamily="18" charset="0"/>
                </a:rPr>
                <a:t>S</a:t>
              </a:r>
              <a:r>
                <a:rPr lang="fr-FR" sz="1100" dirty="0">
                  <a:solidFill>
                    <a:schemeClr val="tx1"/>
                  </a:solidFill>
                  <a:effectLst/>
                  <a:latin typeface="+mj-lt"/>
                  <a:ea typeface="Times New Roman" panose="02020603050405020304" pitchFamily="18" charset="0"/>
                </a:rPr>
                <a:t>outenir et accompagner les familles,</a:t>
              </a:r>
            </a:p>
            <a:p>
              <a:pPr marL="342900" lvl="0" indent="-342900">
                <a:buFont typeface="Symbol" panose="05050102010706020507" pitchFamily="18" charset="2"/>
                <a:buBlip>
                  <a:blip r:embed="rId6"/>
                </a:buBlip>
              </a:pPr>
              <a:r>
                <a:rPr lang="fr-FR" sz="1100" dirty="0">
                  <a:solidFill>
                    <a:schemeClr val="tx1"/>
                  </a:solidFill>
                  <a:effectLst/>
                  <a:latin typeface="+mj-lt"/>
                  <a:ea typeface="Times New Roman" panose="02020603050405020304" pitchFamily="18" charset="0"/>
                </a:rPr>
                <a:t>Participer à l’élaboration, la rédaction et la mise en œuvre du projet individualisé d’accompagnement, </a:t>
              </a:r>
            </a:p>
            <a:p>
              <a:pPr marL="342900" lvl="0" indent="-342900">
                <a:buFont typeface="Symbol" panose="05050102010706020507" pitchFamily="18" charset="2"/>
                <a:buBlip>
                  <a:blip r:embed="rId6"/>
                </a:buBlip>
              </a:pPr>
              <a:r>
                <a:rPr lang="fr-FR" sz="1100" dirty="0">
                  <a:solidFill>
                    <a:schemeClr val="tx1"/>
                  </a:solidFill>
                  <a:effectLst/>
                  <a:latin typeface="+mj-lt"/>
                  <a:ea typeface="Times New Roman" panose="02020603050405020304" pitchFamily="18" charset="0"/>
                </a:rPr>
                <a:t>Participer aux réunions pluridisciplinaires ainsi qu’aux différentes réunions institutionnelles et ou partenariales,</a:t>
              </a:r>
            </a:p>
            <a:p>
              <a:pPr marL="342900" lvl="0" indent="-342900">
                <a:buFont typeface="Symbol" panose="05050102010706020507" pitchFamily="18" charset="2"/>
                <a:buBlip>
                  <a:blip r:embed="rId6"/>
                </a:buBlip>
              </a:pPr>
              <a:r>
                <a:rPr lang="fr-FR" sz="1100" dirty="0">
                  <a:solidFill>
                    <a:schemeClr val="tx1"/>
                  </a:solidFill>
                  <a:effectLst/>
                  <a:latin typeface="+mj-lt"/>
                  <a:ea typeface="Times New Roman" panose="02020603050405020304" pitchFamily="18" charset="0"/>
                </a:rPr>
                <a:t>Être force de proposition pour faire évoluer l’offre de service et contribuer à la démarche d’évaluation et d’amélioration du service.</a:t>
              </a:r>
            </a:p>
            <a:p>
              <a:pPr lvl="0"/>
              <a:endParaRPr lang="fr-FR" sz="1100" b="1" spc="-25" dirty="0">
                <a:solidFill>
                  <a:schemeClr val="tx1"/>
                </a:solidFill>
                <a:effectLst/>
                <a:latin typeface="+mj-lt"/>
                <a:ea typeface="Times New Roman" panose="02020603050405020304" pitchFamily="18" charset="0"/>
              </a:endParaRPr>
            </a:p>
            <a:p>
              <a:pPr algn="just"/>
              <a:r>
                <a:rPr lang="fr-FR" sz="1100" b="1" spc="-25" dirty="0">
                  <a:solidFill>
                    <a:schemeClr val="tx1"/>
                  </a:solidFill>
                  <a:effectLst/>
                  <a:ea typeface="Times New Roman" panose="02020603050405020304" pitchFamily="18" charset="0"/>
                </a:rPr>
                <a:t>Ce que l’association peut vous apporter</a:t>
              </a:r>
              <a:endParaRPr lang="fr-FR" sz="1100" dirty="0">
                <a:solidFill>
                  <a:schemeClr val="tx1"/>
                </a:solidFill>
                <a:effectLst/>
                <a:ea typeface="Times New Roman" panose="02020603050405020304" pitchFamily="18" charset="0"/>
              </a:endParaRPr>
            </a:p>
            <a:p>
              <a:pPr marL="342900" lvl="0" indent="-342900" fontAlgn="base">
                <a:lnSpc>
                  <a:spcPts val="1800"/>
                </a:lnSpc>
                <a:buFont typeface="Wingdings" panose="05000000000000000000" pitchFamily="2" charset="2"/>
                <a:buChar char=""/>
              </a:pPr>
              <a:r>
                <a:rPr lang="fr-FR" sz="1100" spc="-25" dirty="0">
                  <a:solidFill>
                    <a:schemeClr val="tx1"/>
                  </a:solidFill>
                  <a:effectLst/>
                  <a:ea typeface="Times New Roman" panose="02020603050405020304" pitchFamily="18" charset="0"/>
                </a:rPr>
                <a:t>Un environnement de travail agréable avec tous les avantages de la convention 66.</a:t>
              </a:r>
              <a:endParaRPr lang="fr-FR" sz="1100" dirty="0">
                <a:solidFill>
                  <a:schemeClr val="tx1"/>
                </a:solidFill>
                <a:effectLst/>
                <a:ea typeface="Times New Roman" panose="02020603050405020304" pitchFamily="18" charset="0"/>
              </a:endParaRPr>
            </a:p>
            <a:p>
              <a:pPr marL="342900" lvl="0" indent="-342900" fontAlgn="base">
                <a:lnSpc>
                  <a:spcPts val="1800"/>
                </a:lnSpc>
                <a:buFont typeface="Wingdings" panose="05000000000000000000" pitchFamily="2" charset="2"/>
                <a:buChar char=""/>
              </a:pPr>
              <a:r>
                <a:rPr lang="fr-FR" sz="1100" spc="-25" dirty="0">
                  <a:solidFill>
                    <a:schemeClr val="tx1"/>
                  </a:solidFill>
                  <a:effectLst/>
                  <a:ea typeface="Times New Roman" panose="02020603050405020304" pitchFamily="18" charset="0"/>
                </a:rPr>
                <a:t>Un cadre responsabilisant qui donne de l’autonomie et offre la possibilité d’évoluer.</a:t>
              </a:r>
              <a:endParaRPr lang="fr-FR" sz="1100" dirty="0">
                <a:solidFill>
                  <a:schemeClr val="tx1"/>
                </a:solidFill>
                <a:effectLst/>
                <a:ea typeface="Times New Roman" panose="02020603050405020304" pitchFamily="18" charset="0"/>
              </a:endParaRPr>
            </a:p>
            <a:p>
              <a:pPr algn="just"/>
              <a:endParaRPr lang="fr-FR" sz="1100" dirty="0">
                <a:solidFill>
                  <a:schemeClr val="tx1"/>
                </a:solidFill>
                <a:effectLst/>
                <a:ea typeface="Times New Roman" panose="02020603050405020304" pitchFamily="18" charset="0"/>
              </a:endParaRPr>
            </a:p>
            <a:p>
              <a:pPr fontAlgn="base">
                <a:lnSpc>
                  <a:spcPts val="1800"/>
                </a:lnSpc>
              </a:pPr>
              <a:r>
                <a:rPr lang="fr-FR" sz="1100" b="1" i="1" spc="-25" dirty="0">
                  <a:solidFill>
                    <a:srgbClr val="0070C0"/>
                  </a:solidFill>
                  <a:effectLst/>
                  <a:ea typeface="Times New Roman" panose="02020603050405020304" pitchFamily="18" charset="0"/>
                </a:rPr>
                <a:t>Nos offres d’emploi sont ouvertes à toutes et tous car nous croyons que la diversité des profils est un élément essentiel pour une vie d’équipe </a:t>
              </a:r>
              <a:r>
                <a:rPr lang="fr-FR" sz="1100" spc="-25" dirty="0">
                  <a:solidFill>
                    <a:schemeClr val="tx1"/>
                  </a:solidFill>
                  <a:effectLst/>
                  <a:ea typeface="Times New Roman" panose="02020603050405020304" pitchFamily="18" charset="0"/>
                </a:rPr>
                <a:t>!</a:t>
              </a:r>
              <a:endParaRPr lang="fr-FR" sz="1100" b="1" spc="-25" dirty="0">
                <a:solidFill>
                  <a:schemeClr val="tx1"/>
                </a:solidFill>
                <a:effectLst/>
                <a:ea typeface="Times New Roman" panose="02020603050405020304" pitchFamily="18" charset="0"/>
              </a:endParaRPr>
            </a:p>
          </p:txBody>
        </p:sp>
        <p:sp>
          <p:nvSpPr>
            <p:cNvPr id="12" name="ZoneTexte 11">
              <a:extLst>
                <a:ext uri="{FF2B5EF4-FFF2-40B4-BE49-F238E27FC236}">
                  <a16:creationId xmlns:a16="http://schemas.microsoft.com/office/drawing/2014/main" id="{E8D528F9-BC4C-07F1-29D3-AD7F6F737B8A}"/>
                </a:ext>
              </a:extLst>
            </p:cNvPr>
            <p:cNvSpPr txBox="1"/>
            <p:nvPr/>
          </p:nvSpPr>
          <p:spPr>
            <a:xfrm>
              <a:off x="4703623" y="290906"/>
              <a:ext cx="3327961" cy="579916"/>
            </a:xfrm>
            <a:prstGeom prst="rect">
              <a:avLst/>
            </a:prstGeom>
            <a:noFill/>
          </p:spPr>
          <p:txBody>
            <a:bodyPr wrap="square">
              <a:spAutoFit/>
            </a:bodyPr>
            <a:lstStyle/>
            <a:p>
              <a:pPr algn="l"/>
              <a:r>
                <a:rPr lang="fr-FR" sz="1600" b="1" kern="1200" dirty="0">
                  <a:solidFill>
                    <a:schemeClr val="tx1"/>
                  </a:solidFill>
                  <a:effectLst/>
                  <a:latin typeface="+mn-lt"/>
                  <a:ea typeface="+mn-ea"/>
                  <a:cs typeface="+mn-cs"/>
                </a:rPr>
                <a:t>Psychologue F/H</a:t>
              </a:r>
            </a:p>
            <a:p>
              <a:pPr algn="l"/>
              <a:r>
                <a:rPr lang="fr-FR" sz="1600" b="1" kern="1200" dirty="0">
                  <a:solidFill>
                    <a:schemeClr val="tx1"/>
                  </a:solidFill>
                  <a:effectLst/>
                  <a:latin typeface="+mn-lt"/>
                  <a:ea typeface="+mn-ea"/>
                  <a:cs typeface="+mn-cs"/>
                </a:rPr>
                <a:t>Dispositif Chalets (13014)</a:t>
              </a:r>
            </a:p>
          </p:txBody>
        </p:sp>
        <p:sp>
          <p:nvSpPr>
            <p:cNvPr id="13" name="Rectangle : avec coins arrondis en diagonale 12">
              <a:extLst>
                <a:ext uri="{FF2B5EF4-FFF2-40B4-BE49-F238E27FC236}">
                  <a16:creationId xmlns:a16="http://schemas.microsoft.com/office/drawing/2014/main" id="{D261D11F-21BA-EAD4-7768-64F6B029B9FC}"/>
                </a:ext>
              </a:extLst>
            </p:cNvPr>
            <p:cNvSpPr/>
            <p:nvPr/>
          </p:nvSpPr>
          <p:spPr>
            <a:xfrm>
              <a:off x="8692546" y="6494422"/>
              <a:ext cx="977726" cy="243257"/>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lnSpc>
                  <a:spcPts val="1800"/>
                </a:lnSpc>
              </a:pPr>
              <a:r>
                <a:rPr lang="fr-FR" sz="1100" spc="-25" dirty="0">
                  <a:solidFill>
                    <a:schemeClr val="tx1"/>
                  </a:solidFill>
                  <a:effectLst/>
                  <a:ea typeface="Times New Roman" panose="02020603050405020304" pitchFamily="18" charset="0"/>
                </a:rPr>
                <a:t>Postuler</a:t>
              </a:r>
              <a:r>
                <a:rPr lang="fr-FR" sz="1050" spc="-25" dirty="0">
                  <a:solidFill>
                    <a:schemeClr val="tx1"/>
                  </a:solidFill>
                  <a:effectLst/>
                  <a:ea typeface="Times New Roman" panose="02020603050405020304" pitchFamily="18" charset="0"/>
                </a:rPr>
                <a:t> </a:t>
              </a:r>
              <a:endParaRPr lang="fr-FR" sz="1050" dirty="0">
                <a:solidFill>
                  <a:schemeClr val="tx1"/>
                </a:solidFill>
              </a:endParaRPr>
            </a:p>
          </p:txBody>
        </p:sp>
        <p:sp>
          <p:nvSpPr>
            <p:cNvPr id="17" name="ZoneTexte 16">
              <a:extLst>
                <a:ext uri="{FF2B5EF4-FFF2-40B4-BE49-F238E27FC236}">
                  <a16:creationId xmlns:a16="http://schemas.microsoft.com/office/drawing/2014/main" id="{19586D3A-FFDD-437B-F3ED-9190B2B27D23}"/>
                </a:ext>
              </a:extLst>
            </p:cNvPr>
            <p:cNvSpPr txBox="1"/>
            <p:nvPr/>
          </p:nvSpPr>
          <p:spPr>
            <a:xfrm>
              <a:off x="9764111" y="6460680"/>
              <a:ext cx="2427890" cy="274697"/>
            </a:xfrm>
            <a:prstGeom prst="rect">
              <a:avLst/>
            </a:prstGeom>
            <a:noFill/>
          </p:spPr>
          <p:txBody>
            <a:bodyPr wrap="square">
              <a:spAutoFit/>
            </a:bodyPr>
            <a:lstStyle/>
            <a:p>
              <a:r>
                <a:rPr lang="fr-FR" sz="1200" b="1" spc="-25" dirty="0">
                  <a:ea typeface="Times New Roman" panose="02020603050405020304" pitchFamily="18" charset="0"/>
                  <a:hlinkClick r:id="rId7"/>
                </a:rPr>
                <a:t>i</a:t>
              </a:r>
              <a:r>
                <a:rPr lang="fr-FR" sz="1200" b="1" spc="-25" dirty="0">
                  <a:solidFill>
                    <a:schemeClr val="tx1"/>
                  </a:solidFill>
                  <a:effectLst/>
                  <a:ea typeface="Times New Roman" panose="02020603050405020304" pitchFamily="18" charset="0"/>
                  <a:hlinkClick r:id="rId7"/>
                </a:rPr>
                <a:t>me.chalets@amsp.fr</a:t>
              </a:r>
              <a:r>
                <a:rPr lang="fr-FR" sz="1200" b="1" spc="-25" dirty="0">
                  <a:solidFill>
                    <a:schemeClr val="tx1"/>
                  </a:solidFill>
                  <a:effectLst/>
                  <a:ea typeface="Times New Roman" panose="02020603050405020304" pitchFamily="18" charset="0"/>
                </a:rPr>
                <a:t> 	</a:t>
              </a:r>
              <a:endParaRPr lang="fr-FR" sz="1200" u="sng" dirty="0">
                <a:solidFill>
                  <a:srgbClr val="0070C0"/>
                </a:solidFill>
              </a:endParaRPr>
            </a:p>
          </p:txBody>
        </p:sp>
      </p:grpSp>
      <p:cxnSp>
        <p:nvCxnSpPr>
          <p:cNvPr id="3" name="Connecteur droit 2">
            <a:extLst>
              <a:ext uri="{FF2B5EF4-FFF2-40B4-BE49-F238E27FC236}">
                <a16:creationId xmlns:a16="http://schemas.microsoft.com/office/drawing/2014/main" id="{7B8AE936-6EC9-759F-2415-D2E8ADB57D84}"/>
              </a:ext>
            </a:extLst>
          </p:cNvPr>
          <p:cNvCxnSpPr/>
          <p:nvPr/>
        </p:nvCxnSpPr>
        <p:spPr>
          <a:xfrm>
            <a:off x="4703623" y="1136468"/>
            <a:ext cx="0" cy="56114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TotalTime>
  <Words>562</Words>
  <Application>Microsoft Office PowerPoint</Application>
  <PresentationFormat>Grand écran</PresentationFormat>
  <Paragraphs>38</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Aptos</vt:lpstr>
      <vt:lpstr>Aptos Display</vt:lpstr>
      <vt:lpstr>Arial</vt:lpstr>
      <vt:lpstr>Symbol</vt:lpstr>
      <vt:lpstr>Wingdings</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Angélique PIETRI</cp:lastModifiedBy>
  <cp:revision>9</cp:revision>
  <dcterms:created xsi:type="dcterms:W3CDTF">2024-03-27T14:53:47Z</dcterms:created>
  <dcterms:modified xsi:type="dcterms:W3CDTF">2024-09-12T07:13:21Z</dcterms:modified>
</cp:coreProperties>
</file>