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86" d="100"/>
          <a:sy n="86" d="100"/>
        </p:scale>
        <p:origin x="53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23/10/2024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23/10/2024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3594560656"/>
              </p:ext>
            </p:extLst>
          </p:nvPr>
        </p:nvGraphicFramePr>
        <p:xfrm>
          <a:off x="7840652" y="24451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MECS La Reynarde- Site de St-Menet</a:t>
                      </a: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Surveillant de Nuit</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394539" cy="6622659"/>
            <a:chOff x="4703623" y="290906"/>
            <a:chExt cx="7394539" cy="6567628"/>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8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r>
                <a:rPr lang="fr-FR" sz="1100" dirty="0">
                  <a:solidFill>
                    <a:schemeClr val="tx1"/>
                  </a:solidFill>
                  <a:latin typeface="+mj-lt"/>
                  <a:cs typeface="Times New Roman" panose="02020603050405020304" pitchFamily="18" charset="0"/>
                </a:rPr>
                <a:t>La Maison d’enfants à caractère social la Reynarde recrute un surveillant de nuit au sein de son service d’internat basé à Marseille (11</a:t>
              </a:r>
              <a:r>
                <a:rPr lang="fr-FR" sz="1100" baseline="30000" dirty="0">
                  <a:solidFill>
                    <a:schemeClr val="tx1"/>
                  </a:solidFill>
                  <a:latin typeface="+mj-lt"/>
                  <a:cs typeface="Times New Roman" panose="02020603050405020304" pitchFamily="18" charset="0"/>
                </a:rPr>
                <a:t>ème</a:t>
              </a:r>
              <a:r>
                <a:rPr lang="fr-FR" sz="1100" dirty="0">
                  <a:solidFill>
                    <a:schemeClr val="tx1"/>
                  </a:solidFill>
                  <a:latin typeface="+mj-lt"/>
                  <a:cs typeface="Times New Roman" panose="02020603050405020304" pitchFamily="18" charset="0"/>
                </a:rPr>
                <a:t>). Le poste à pourvoir se situe sur le site de St-Menet accueillant des enfants de 6 à 14 ans. </a:t>
              </a:r>
            </a:p>
            <a:p>
              <a:pPr algn="just"/>
              <a:endParaRPr lang="fr-FR" sz="1100" dirty="0">
                <a:solidFill>
                  <a:schemeClr val="tx1"/>
                </a:solidFill>
                <a:latin typeface="+mj-lt"/>
                <a:cs typeface="Times New Roman" panose="02020603050405020304" pitchFamily="18" charset="0"/>
              </a:endParaRPr>
            </a:p>
            <a:p>
              <a:pPr algn="just"/>
              <a:r>
                <a:rPr lang="fr-FR" sz="1100" b="1" u="sng" dirty="0">
                  <a:solidFill>
                    <a:schemeClr val="tx1"/>
                  </a:solidFill>
                  <a:latin typeface="+mj-lt"/>
                  <a:cs typeface="Times New Roman" panose="02020603050405020304" pitchFamily="18" charset="0"/>
                </a:rPr>
                <a:t>Missions principales</a:t>
              </a:r>
            </a:p>
            <a:p>
              <a:pPr marL="171450" indent="-171450" algn="just">
                <a:buFontTx/>
                <a:buChar char="-"/>
              </a:pPr>
              <a:r>
                <a:rPr lang="fr-FR" sz="1100" dirty="0">
                  <a:solidFill>
                    <a:schemeClr val="tx1"/>
                  </a:solidFill>
                  <a:latin typeface="+mj-lt"/>
                  <a:cs typeface="Times New Roman" panose="02020603050405020304" pitchFamily="18" charset="0"/>
                </a:rPr>
                <a:t>Intégré(e) à une équipe de nuit, il (elle) sera chargé(e) d’assurer au sein de l’unité la surveillance et la sécurité des enfants et adolescents durant le nuit.</a:t>
              </a:r>
            </a:p>
            <a:p>
              <a:pPr marL="171450" indent="-171450" algn="just">
                <a:buFontTx/>
                <a:buChar char="-"/>
              </a:pPr>
              <a:r>
                <a:rPr lang="fr-FR" sz="1100" dirty="0">
                  <a:solidFill>
                    <a:schemeClr val="tx1"/>
                  </a:solidFill>
                  <a:latin typeface="+mj-lt"/>
                  <a:cs typeface="Times New Roman" panose="02020603050405020304" pitchFamily="18" charset="0"/>
                </a:rPr>
                <a:t>Il (elle) devra posséder un sens aigu du travail en équipe,  du bon sens et fera preuve d’autonomie et de prise d’initiative.</a:t>
              </a:r>
            </a:p>
            <a:p>
              <a:pPr marL="171450" indent="-171450" algn="just">
                <a:buFontTx/>
                <a:buChar char="-"/>
              </a:pPr>
              <a:r>
                <a:rPr lang="fr-FR" sz="1100" dirty="0">
                  <a:solidFill>
                    <a:schemeClr val="tx1"/>
                  </a:solidFill>
                  <a:latin typeface="+mj-lt"/>
                  <a:cs typeface="Times New Roman" panose="02020603050405020304" pitchFamily="18" charset="0"/>
                </a:rPr>
                <a:t>Il (elle) saura passer des relais écrits dans le cahier de liaison et conduira son action dans un cadre bienveillant et respectueux.</a:t>
              </a:r>
            </a:p>
            <a:p>
              <a:pPr marL="171450" indent="-171450" algn="just">
                <a:buFontTx/>
                <a:buChar char="-"/>
              </a:pPr>
              <a:r>
                <a:rPr lang="fr-FR" sz="1100" dirty="0">
                  <a:solidFill>
                    <a:schemeClr val="tx1"/>
                  </a:solidFill>
                  <a:latin typeface="+mj-lt"/>
                  <a:cs typeface="Times New Roman" panose="02020603050405020304" pitchFamily="18" charset="0"/>
                </a:rPr>
                <a:t>Il (elle) aura conscience de son rôle éducatif auprès des jeunes et participera à des temps de coucher, de déjeuner et de lever.</a:t>
              </a:r>
            </a:p>
            <a:p>
              <a:pPr marL="171450" indent="-171450" algn="just">
                <a:buFontTx/>
                <a:buChar char="-"/>
              </a:pPr>
              <a:r>
                <a:rPr lang="fr-FR" sz="1100" dirty="0">
                  <a:solidFill>
                    <a:schemeClr val="tx1"/>
                  </a:solidFill>
                  <a:latin typeface="+mj-lt"/>
                  <a:cs typeface="Times New Roman" panose="02020603050405020304" pitchFamily="18" charset="0"/>
                </a:rPr>
                <a:t>Il (elle) référera au cadre d’astreinte des éventuelles difficultés rencontrées.</a:t>
              </a:r>
            </a:p>
            <a:p>
              <a:pPr marL="171450" indent="-171450" algn="just">
                <a:buFontTx/>
                <a:buChar char="-"/>
              </a:pPr>
              <a:r>
                <a:rPr lang="fr-FR" sz="1100" dirty="0">
                  <a:solidFill>
                    <a:schemeClr val="tx1"/>
                  </a:solidFill>
                  <a:latin typeface="+mj-lt"/>
                  <a:cs typeface="Times New Roman" panose="02020603050405020304" pitchFamily="18" charset="0"/>
                </a:rPr>
                <a:t>Il (elle) sera à l’aise avec l’écrit et l’outil informatique.</a:t>
              </a:r>
            </a:p>
            <a:p>
              <a:pPr marL="171450" indent="-171450" algn="just">
                <a:buFontTx/>
                <a:buChar char="-"/>
              </a:pPr>
              <a:endParaRPr lang="fr-FR" sz="1100" dirty="0">
                <a:solidFill>
                  <a:schemeClr val="tx1"/>
                </a:solidFill>
                <a:latin typeface="+mj-lt"/>
                <a:cs typeface="Times New Roman" panose="02020603050405020304" pitchFamily="18" charset="0"/>
              </a:endParaRPr>
            </a:p>
            <a:p>
              <a:pPr algn="just"/>
              <a:r>
                <a:rPr lang="fr-FR" sz="1100" b="1" u="sng" dirty="0">
                  <a:solidFill>
                    <a:schemeClr val="tx1"/>
                  </a:solidFill>
                  <a:latin typeface="+mj-lt"/>
                  <a:cs typeface="Times New Roman" panose="02020603050405020304" pitchFamily="18" charset="0"/>
                </a:rPr>
                <a:t>Missions secondaires</a:t>
              </a:r>
            </a:p>
            <a:p>
              <a:pPr marL="171450" indent="-171450" algn="just">
                <a:buFontTx/>
                <a:buChar char="-"/>
              </a:pPr>
              <a:r>
                <a:rPr lang="fr-FR" sz="1100" dirty="0">
                  <a:solidFill>
                    <a:schemeClr val="tx1"/>
                  </a:solidFill>
                  <a:latin typeface="+mj-lt"/>
                  <a:cs typeface="Times New Roman" panose="02020603050405020304" pitchFamily="18" charset="0"/>
                </a:rPr>
                <a:t>Il (elle) partagera les valeurs de l’association et s’inscrira dans une dynamique coopérative et constructive.</a:t>
              </a:r>
            </a:p>
            <a:p>
              <a:pPr marL="171450" indent="-171450" algn="just">
                <a:buFontTx/>
                <a:buChar char="-"/>
              </a:pPr>
              <a:r>
                <a:rPr lang="fr-FR" sz="1100" dirty="0">
                  <a:solidFill>
                    <a:schemeClr val="tx1"/>
                  </a:solidFill>
                  <a:latin typeface="+mj-lt"/>
                  <a:cs typeface="Times New Roman" panose="02020603050405020304" pitchFamily="18" charset="0"/>
                </a:rPr>
                <a:t>Il (elle) possédera de solides capacités d’organisation et du bon sens.</a:t>
              </a:r>
            </a:p>
            <a:p>
              <a:pPr marL="171450" indent="-171450" algn="just">
                <a:buFontTx/>
                <a:buChar char="-"/>
              </a:pPr>
              <a:r>
                <a:rPr lang="fr-FR" sz="1100" dirty="0">
                  <a:solidFill>
                    <a:schemeClr val="tx1"/>
                  </a:solidFill>
                  <a:latin typeface="+mj-lt"/>
                  <a:cs typeface="Times New Roman" panose="02020603050405020304" pitchFamily="18" charset="0"/>
                </a:rPr>
                <a:t>Il (elle) participera activement aux différentes réunions de la maison et se situera comme force de proposition en participant par sa réflexion à la démarche d’amélioration continue de la qualité.</a:t>
              </a:r>
            </a:p>
            <a:p>
              <a:pPr algn="just"/>
              <a:endParaRPr lang="fr-FR" sz="1100" dirty="0">
                <a:solidFill>
                  <a:schemeClr val="tx1"/>
                </a:solidFill>
                <a:latin typeface="+mj-lt"/>
                <a:cs typeface="Times New Roman" panose="02020603050405020304" pitchFamily="18" charset="0"/>
              </a:endParaRPr>
            </a:p>
            <a:p>
              <a:pPr algn="just"/>
              <a:r>
                <a:rPr lang="fr-FR" sz="1100" b="1" u="sng" dirty="0">
                  <a:solidFill>
                    <a:schemeClr val="tx1"/>
                  </a:solidFill>
                  <a:latin typeface="+mj-lt"/>
                  <a:cs typeface="Times New Roman" panose="02020603050405020304" pitchFamily="18" charset="0"/>
                </a:rPr>
                <a:t>Profil recherché</a:t>
              </a:r>
            </a:p>
            <a:p>
              <a:pPr algn="just"/>
              <a:r>
                <a:rPr lang="fr-FR" sz="1100" dirty="0">
                  <a:solidFill>
                    <a:schemeClr val="tx1"/>
                  </a:solidFill>
                  <a:latin typeface="+mj-lt"/>
                  <a:cs typeface="Times New Roman" panose="02020603050405020304" pitchFamily="18" charset="0"/>
                </a:rPr>
                <a:t>Vous disposez d’une expérience significative et réussie dans le domaine de la protection de l’enfance auprès d’adolescents.</a:t>
              </a:r>
            </a:p>
            <a:p>
              <a:pPr algn="just"/>
              <a:r>
                <a:rPr lang="fr-FR" sz="1100" dirty="0">
                  <a:solidFill>
                    <a:schemeClr val="tx1"/>
                  </a:solidFill>
                  <a:latin typeface="+mj-lt"/>
                  <a:cs typeface="Times New Roman" panose="02020603050405020304" pitchFamily="18" charset="0"/>
                </a:rPr>
                <a:t>Vous avez le sens de l’organisation et de la rigueur et savez faire preuve de réactivité. Vous êtes reconnu(e) pour votre sens du relationnel et votre esprit d’équipe.</a:t>
              </a:r>
            </a:p>
            <a:p>
              <a:pPr algn="just"/>
              <a:endParaRPr lang="fr-FR" sz="1100" dirty="0">
                <a:solidFill>
                  <a:schemeClr val="tx1"/>
                </a:solidFill>
                <a:latin typeface="+mj-lt"/>
                <a:cs typeface="Times New Roman" panose="02020603050405020304" pitchFamily="18" charset="0"/>
              </a:endParaRPr>
            </a:p>
            <a:p>
              <a:pPr algn="just"/>
              <a:r>
                <a:rPr lang="fr-FR" sz="1100" b="1" dirty="0">
                  <a:solidFill>
                    <a:schemeClr val="tx1"/>
                  </a:solidFill>
                  <a:latin typeface="+mj-lt"/>
                  <a:cs typeface="Times New Roman" panose="02020603050405020304" pitchFamily="18" charset="0"/>
                </a:rPr>
                <a:t>Diplôme exigé</a:t>
              </a:r>
            </a:p>
            <a:p>
              <a:pPr algn="just"/>
              <a:endParaRPr lang="fr-FR" sz="1100" dirty="0">
                <a:solidFill>
                  <a:schemeClr val="tx1"/>
                </a:solidFill>
                <a:latin typeface="+mj-lt"/>
                <a:cs typeface="Times New Roman" panose="02020603050405020304" pitchFamily="18" charset="0"/>
              </a:endParaRPr>
            </a:p>
            <a:p>
              <a:pPr algn="just"/>
              <a:r>
                <a:rPr lang="fr-FR" sz="1100" b="1" dirty="0">
                  <a:solidFill>
                    <a:schemeClr val="tx1"/>
                  </a:solidFill>
                  <a:latin typeface="+mj-lt"/>
                  <a:cs typeface="Times New Roman" panose="02020603050405020304" pitchFamily="18" charset="0"/>
                </a:rPr>
                <a:t>Ce que l’association peut vous apporter</a:t>
              </a:r>
            </a:p>
            <a:p>
              <a:pPr marL="171450" indent="-171450" algn="just">
                <a:buFontTx/>
                <a:buChar char="-"/>
              </a:pPr>
              <a:r>
                <a:rPr lang="fr-FR" sz="1100" dirty="0">
                  <a:solidFill>
                    <a:schemeClr val="tx1"/>
                  </a:solidFill>
                  <a:latin typeface="+mj-lt"/>
                  <a:cs typeface="Times New Roman" panose="02020603050405020304" pitchFamily="18" charset="0"/>
                </a:rPr>
                <a:t>Un environnement de travail agréable avec tous les avantages de convention 66</a:t>
              </a:r>
            </a:p>
            <a:p>
              <a:pPr algn="just"/>
              <a:endParaRPr lang="fr-FR" sz="1100" dirty="0">
                <a:solidFill>
                  <a:schemeClr val="tx1"/>
                </a:solidFill>
                <a:latin typeface="+mj-lt"/>
                <a:cs typeface="Times New Roman" panose="02020603050405020304" pitchFamily="18" charset="0"/>
              </a:endParaRPr>
            </a:p>
            <a:p>
              <a:pPr algn="just"/>
              <a:r>
                <a:rPr lang="fr-FR" sz="900" b="1" i="1" dirty="0">
                  <a:solidFill>
                    <a:schemeClr val="tx2">
                      <a:lumMod val="50000"/>
                      <a:lumOff val="50000"/>
                    </a:schemeClr>
                  </a:solidFill>
                  <a:latin typeface="+mj-lt"/>
                  <a:cs typeface="Times New Roman" panose="02020603050405020304" pitchFamily="18" charset="0"/>
                </a:rPr>
                <a:t>Nos offres d’emploi sont ouvertes à toutes et tous car nous croyons que la diversité des profils est un élément essentiel pour une vie d’équipe</a:t>
              </a:r>
            </a:p>
            <a:p>
              <a:pPr algn="just"/>
              <a:endParaRPr lang="fr-FR" sz="1100" b="1" dirty="0">
                <a:solidFill>
                  <a:schemeClr val="tx1"/>
                </a:solidFill>
                <a:latin typeface="+mj-lt"/>
              </a:endParaRPr>
            </a:p>
            <a:p>
              <a:pPr algn="just"/>
              <a:r>
                <a:rPr lang="fr-FR" dirty="0">
                  <a:latin typeface="Garamond" panose="02020404030301010803" pitchFamily="18" charset="0"/>
                  <a:ea typeface="Times New Roman" panose="02020603050405020304" pitchFamily="18" charset="0"/>
                </a:rPr>
                <a:t> 	</a:t>
              </a:r>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r>
                <a:rPr lang="fr-FR" sz="1100" b="1" dirty="0">
                  <a:solidFill>
                    <a:schemeClr val="tx1"/>
                  </a:solidFill>
                  <a:latin typeface="+mj-lt"/>
                </a:rPr>
                <a:t>Descriptif du poste</a:t>
              </a:r>
            </a:p>
            <a:p>
              <a:pPr algn="just"/>
              <a:endParaRPr lang="fr-FR" sz="1100" b="1" dirty="0">
                <a:solidFill>
                  <a:schemeClr val="tx1"/>
                </a:solidFill>
                <a:latin typeface="+mj-lt"/>
              </a:endParaRPr>
            </a:p>
            <a:p>
              <a:pPr lvl="0"/>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algn="just"/>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579916"/>
            </a:xfrm>
            <a:prstGeom prst="rect">
              <a:avLst/>
            </a:prstGeom>
            <a:noFill/>
          </p:spPr>
          <p:txBody>
            <a:bodyPr wrap="square">
              <a:spAutoFit/>
            </a:bodyPr>
            <a:lstStyle/>
            <a:p>
              <a:pPr algn="l"/>
              <a:r>
                <a:rPr lang="fr-FR" sz="1600" b="1" dirty="0"/>
                <a:t>Offre d’emploi  </a:t>
              </a:r>
            </a:p>
            <a:p>
              <a:pPr algn="l"/>
              <a:r>
                <a:rPr lang="fr-FR" sz="1600" b="1" dirty="0"/>
                <a:t>Surveillant de nuit</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670272" y="6462982"/>
              <a:ext cx="2427890" cy="274697"/>
            </a:xfrm>
            <a:prstGeom prst="rect">
              <a:avLst/>
            </a:prstGeom>
            <a:noFill/>
          </p:spPr>
          <p:txBody>
            <a:bodyPr wrap="square">
              <a:spAutoFit/>
            </a:bodyPr>
            <a:lstStyle/>
            <a:p>
              <a:r>
                <a:rPr lang="fr-FR" sz="1100" spc="-25" dirty="0">
                  <a:latin typeface="+mj-lt"/>
                  <a:ea typeface="Times New Roman" panose="02020603050405020304" pitchFamily="18" charset="0"/>
                </a:rPr>
                <a:t>m</a:t>
              </a:r>
              <a:r>
                <a:rPr lang="fr-FR" sz="1100" spc="-25" dirty="0">
                  <a:solidFill>
                    <a:schemeClr val="tx1"/>
                  </a:solidFill>
                  <a:effectLst/>
                  <a:latin typeface="+mj-lt"/>
                  <a:ea typeface="Times New Roman" panose="02020603050405020304" pitchFamily="18" charset="0"/>
                </a:rPr>
                <a:t>ecs.reynarde@amsp.fr</a:t>
              </a:r>
              <a:r>
                <a:rPr lang="fr-FR" sz="1200" b="1" spc="-25" dirty="0">
                  <a:solidFill>
                    <a:schemeClr val="tx1"/>
                  </a:solidFill>
                  <a:effectLst/>
                  <a:ea typeface="Times New Roman" panose="02020603050405020304" pitchFamily="18" charset="0"/>
                </a:rPr>
                <a:t>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TotalTime>
  <Words>659</Words>
  <Application>Microsoft Office PowerPoint</Application>
  <PresentationFormat>Grand écran</PresentationFormat>
  <Paragraphs>101</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Garamond</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26</cp:revision>
  <dcterms:created xsi:type="dcterms:W3CDTF">2024-03-27T14:53:47Z</dcterms:created>
  <dcterms:modified xsi:type="dcterms:W3CDTF">2024-10-23T07:22:56Z</dcterms:modified>
</cp:coreProperties>
</file>