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16/12/2024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16/12/2024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1596141963"/>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 (12</a:t>
                      </a:r>
                      <a:r>
                        <a:rPr lang="fr-FR" sz="1100" baseline="30000" dirty="0">
                          <a:solidFill>
                            <a:schemeClr val="bg1"/>
                          </a:solidFill>
                          <a:latin typeface="+mj-lt"/>
                        </a:rPr>
                        <a:t>ème</a:t>
                      </a:r>
                      <a:r>
                        <a:rPr lang="fr-FR" sz="1100" dirty="0">
                          <a:solidFill>
                            <a:schemeClr val="bg1"/>
                          </a:solidFill>
                          <a:latin typeface="+mj-lt"/>
                        </a:rPr>
                        <a:t>)</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Éducateur(trice) Moniteur (trice)</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488378" cy="6498470"/>
            <a:chOff x="4703623" y="290906"/>
            <a:chExt cx="7488378" cy="6444471"/>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mj-lt"/>
                </a:rPr>
                <a:t>La Maison d’enfants la Reynarde recrute un éducateur spécialisé ou moniteur éducateur au sein de son unité de vie spécialisée l’Escandaou basé dans le 12ème arrondissement de Marseille. En charge de 5 adolescents âgés de 14 à 17 ans présentant des troubles psychiques, et en collaboration avec les autres professionnels du service, vous serez en charge des missions suivantes :</a:t>
              </a:r>
            </a:p>
            <a:p>
              <a:pPr algn="just"/>
              <a:endParaRPr lang="fr-FR" sz="1100" dirty="0">
                <a:solidFill>
                  <a:schemeClr val="tx1"/>
                </a:solidFill>
                <a:latin typeface="+mj-lt"/>
              </a:endParaRPr>
            </a:p>
            <a:p>
              <a:pPr algn="just"/>
              <a:r>
                <a:rPr lang="fr-FR" sz="1100" b="1" u="sng" dirty="0">
                  <a:solidFill>
                    <a:schemeClr val="tx1"/>
                  </a:solidFill>
                  <a:latin typeface="+mj-lt"/>
                </a:rPr>
                <a:t>Missions principales</a:t>
              </a:r>
            </a:p>
            <a:p>
              <a:pPr algn="just"/>
              <a:r>
                <a:rPr lang="fr-FR" sz="1100" dirty="0">
                  <a:solidFill>
                    <a:schemeClr val="tx1"/>
                  </a:solidFill>
                  <a:latin typeface="+mj-lt"/>
                </a:rPr>
                <a:t> - Il (elle) sera chargé(e) de l’éducation et de l’accompagnement des jeunes accueillis</a:t>
              </a:r>
            </a:p>
            <a:p>
              <a:pPr marL="171450" indent="-171450" algn="just">
                <a:buFontTx/>
                <a:buChar char="-"/>
              </a:pPr>
              <a:r>
                <a:rPr lang="fr-FR" sz="1100" dirty="0">
                  <a:solidFill>
                    <a:schemeClr val="tx1"/>
                  </a:solidFill>
                  <a:latin typeface="+mj-lt"/>
                </a:rPr>
                <a:t>Il (elle) devra être familiarisé(e) à la question de la psychiatrie adolescente, à la gestion de la violence et des troubles du comportement.</a:t>
              </a:r>
            </a:p>
            <a:p>
              <a:pPr marL="171450" indent="-171450" algn="just">
                <a:buFontTx/>
                <a:buChar char="-"/>
              </a:pPr>
              <a:r>
                <a:rPr lang="fr-FR" sz="1100" dirty="0">
                  <a:solidFill>
                    <a:schemeClr val="tx1"/>
                  </a:solidFill>
                  <a:latin typeface="+mj-lt"/>
                </a:rPr>
                <a:t>Il (elle) devra posséder un sens aigu du travail en équipe, du bon sens et fera preuve d’autonomie et de prise d’initiative. </a:t>
              </a:r>
            </a:p>
            <a:p>
              <a:pPr marL="171450" indent="-171450" algn="just">
                <a:buFontTx/>
                <a:buChar char="-"/>
              </a:pPr>
              <a:r>
                <a:rPr lang="fr-FR" sz="1100" dirty="0">
                  <a:solidFill>
                    <a:schemeClr val="tx1"/>
                  </a:solidFill>
                  <a:latin typeface="+mj-lt"/>
                </a:rPr>
                <a:t>Il (elle) sera à l’aise avec l’écrit et l’outil informatique.</a:t>
              </a:r>
            </a:p>
            <a:p>
              <a:pPr algn="just"/>
              <a:endParaRPr lang="fr-FR" sz="1100" dirty="0">
                <a:solidFill>
                  <a:schemeClr val="tx1"/>
                </a:solidFill>
                <a:latin typeface="+mj-lt"/>
              </a:endParaRPr>
            </a:p>
            <a:p>
              <a:pPr algn="just"/>
              <a:r>
                <a:rPr lang="fr-FR" sz="1100" b="1" u="sng" dirty="0">
                  <a:solidFill>
                    <a:schemeClr val="tx1"/>
                  </a:solidFill>
                  <a:latin typeface="+mj-lt"/>
                </a:rPr>
                <a:t>Missions secondaires </a:t>
              </a:r>
            </a:p>
            <a:p>
              <a:pPr marL="171450" indent="-171450" algn="just">
                <a:buFontTx/>
                <a:buChar char="-"/>
              </a:pPr>
              <a:r>
                <a:rPr lang="fr-FR" sz="1100" dirty="0">
                  <a:solidFill>
                    <a:schemeClr val="tx1"/>
                  </a:solidFill>
                  <a:latin typeface="+mj-lt"/>
                </a:rPr>
                <a:t>Il (elle) partagera les valeurs de l’association et s’inscrira dans une dynamique coopérative et constructive.</a:t>
              </a:r>
            </a:p>
            <a:p>
              <a:pPr marL="171450" indent="-171450" algn="just">
                <a:buFontTx/>
                <a:buChar char="-"/>
              </a:pPr>
              <a:r>
                <a:rPr lang="fr-FR" sz="1100" dirty="0">
                  <a:solidFill>
                    <a:schemeClr val="tx1"/>
                  </a:solidFill>
                  <a:latin typeface="+mj-lt"/>
                </a:rPr>
                <a:t>Il (elle) possédera de solides capacités d’organisation et du bon sens.</a:t>
              </a:r>
            </a:p>
            <a:p>
              <a:pPr marL="171450" indent="-171450" algn="just">
                <a:buFontTx/>
                <a:buChar char="-"/>
              </a:pPr>
              <a:r>
                <a:rPr lang="fr-FR" sz="1100" dirty="0">
                  <a:solidFill>
                    <a:schemeClr val="tx1"/>
                  </a:solidFill>
                  <a:latin typeface="+mj-lt"/>
                </a:rPr>
                <a:t>Il (elle) participera activement aux différentes réunions de la maison et se situera comme force de proposition en participant par sa réflexion à la démarche d’amélioration continue de la qualité.</a:t>
              </a:r>
            </a:p>
            <a:p>
              <a:pPr algn="just"/>
              <a:endParaRPr lang="fr-FR" sz="1100" dirty="0">
                <a:solidFill>
                  <a:schemeClr val="tx1"/>
                </a:solidFill>
                <a:latin typeface="+mj-lt"/>
              </a:endParaRPr>
            </a:p>
            <a:p>
              <a:pPr algn="just"/>
              <a:r>
                <a:rPr lang="fr-FR" sz="1100" b="1" u="sng" dirty="0">
                  <a:solidFill>
                    <a:schemeClr val="tx1"/>
                  </a:solidFill>
                  <a:latin typeface="+mj-lt"/>
                </a:rPr>
                <a:t>Profil recherché</a:t>
              </a:r>
            </a:p>
            <a:p>
              <a:pPr marL="171450" indent="-171450" algn="just">
                <a:buFontTx/>
                <a:buChar char="-"/>
              </a:pPr>
              <a:r>
                <a:rPr lang="fr-FR" sz="1100" dirty="0">
                  <a:solidFill>
                    <a:schemeClr val="tx1"/>
                  </a:solidFill>
                  <a:latin typeface="+mj-lt"/>
                </a:rPr>
                <a:t>Vous disposez d’une première expérience significative et réussie dans le domaine de la protection de l’enfance auprès d’adolescents présentant des troubles psychiques.</a:t>
              </a:r>
            </a:p>
            <a:p>
              <a:pPr marL="171450" indent="-171450" algn="just">
                <a:buFontTx/>
                <a:buChar char="-"/>
              </a:pPr>
              <a:r>
                <a:rPr lang="fr-FR" sz="1100" dirty="0">
                  <a:solidFill>
                    <a:schemeClr val="tx1"/>
                  </a:solidFill>
                  <a:latin typeface="+mj-lt"/>
                </a:rPr>
                <a:t>Vous avez le sens de l’organisation et de la rigueur, et savez faire preuve de réactivité. Vous êtes reconnu(e) pour votre sens du relationnel et votre esprit d’équipe.</a:t>
              </a:r>
            </a:p>
            <a:p>
              <a:pPr algn="just"/>
              <a:endParaRPr lang="fr-FR" sz="1100" dirty="0">
                <a:solidFill>
                  <a:schemeClr val="tx1"/>
                </a:solidFill>
                <a:latin typeface="+mj-lt"/>
              </a:endParaRPr>
            </a:p>
            <a:p>
              <a:pPr algn="just"/>
              <a:r>
                <a:rPr lang="fr-FR" sz="1100" b="1" dirty="0">
                  <a:solidFill>
                    <a:schemeClr val="tx1"/>
                  </a:solidFill>
                  <a:latin typeface="+mj-lt"/>
                </a:rPr>
                <a:t>Diplôme exigé</a:t>
              </a:r>
            </a:p>
            <a:p>
              <a:pPr lvl="0"/>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171450" lvl="0" indent="-171450" fontAlgn="base">
                <a:buFontTx/>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p>
            <a:p>
              <a:pPr marL="171450" lvl="0" indent="-171450" fontAlgn="base">
                <a:buFontTx/>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fontAlgn="base">
                <a:lnSpc>
                  <a:spcPts val="1800"/>
                </a:lnSpc>
              </a:pPr>
              <a:r>
                <a:rPr lang="fr-FR" sz="10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000" spc="-25" dirty="0">
                  <a:solidFill>
                    <a:schemeClr val="tx1"/>
                  </a:solidFill>
                  <a:effectLst/>
                  <a:ea typeface="Times New Roman" panose="02020603050405020304" pitchFamily="18" charset="0"/>
                </a:rPr>
                <a:t>!</a:t>
              </a:r>
              <a:endParaRPr lang="fr-FR" sz="10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518872"/>
            </a:xfrm>
            <a:prstGeom prst="rect">
              <a:avLst/>
            </a:prstGeom>
            <a:noFill/>
          </p:spPr>
          <p:txBody>
            <a:bodyPr wrap="square">
              <a:spAutoFit/>
            </a:bodyPr>
            <a:lstStyle/>
            <a:p>
              <a:pPr algn="l"/>
              <a:r>
                <a:rPr lang="fr-FR" sz="1400" b="1" dirty="0"/>
                <a:t>Offre d’emploi – Éducateur(trice)– Moniteur(trice)</a:t>
              </a:r>
              <a:endParaRPr lang="fr-FR" sz="14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52388" y="6460794"/>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spc="-25" dirty="0">
                  <a:solidFill>
                    <a:schemeClr val="tx1"/>
                  </a:solidFill>
                  <a:effectLst/>
                  <a:ea typeface="Times New Roman" panose="02020603050405020304" pitchFamily="18" charset="0"/>
                </a:rPr>
                <a:t>mecs.reynarde@amsp.fr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591</Words>
  <Application>Microsoft Office PowerPoint</Application>
  <PresentationFormat>Grand écran</PresentationFormat>
  <Paragraphs>40</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13</cp:revision>
  <dcterms:created xsi:type="dcterms:W3CDTF">2024-03-27T14:53:47Z</dcterms:created>
  <dcterms:modified xsi:type="dcterms:W3CDTF">2024-12-16T13:01:06Z</dcterms:modified>
</cp:coreProperties>
</file>