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4" d="100"/>
          <a:sy n="114" d="100"/>
        </p:scale>
        <p:origin x="43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3474353019"/>
              </p:ext>
            </p:extLst>
          </p:nvPr>
        </p:nvGraphicFramePr>
        <p:xfrm>
          <a:off x="7840652" y="244516"/>
          <a:ext cx="4099914" cy="51816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CDD</a:t>
                      </a:r>
                    </a:p>
                  </a:txBody>
                  <a:tcPr>
                    <a:solidFill>
                      <a:srgbClr val="2E4798"/>
                    </a:solidFill>
                  </a:tcPr>
                </a:tc>
                <a:tc>
                  <a:txBody>
                    <a:bodyPr/>
                    <a:lstStyle/>
                    <a:p>
                      <a:pPr algn="ctr"/>
                      <a:r>
                        <a:rPr lang="fr-FR" sz="1100" dirty="0">
                          <a:solidFill>
                            <a:schemeClr val="bg1"/>
                          </a:solidFill>
                          <a:latin typeface="+mj-lt"/>
                        </a:rPr>
                        <a:t>Marseille 13 -ème </a:t>
                      </a:r>
                    </a:p>
                  </a:txBody>
                  <a:tcPr>
                    <a:solidFill>
                      <a:srgbClr val="2E4798"/>
                    </a:solidFill>
                  </a:tcPr>
                </a:tc>
                <a:tc>
                  <a:txBody>
                    <a:bodyPr/>
                    <a:lstStyle/>
                    <a:p>
                      <a:pPr algn="ctr"/>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Salarié(e )</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44516"/>
            <a:ext cx="7488378" cy="6329825"/>
            <a:chOff x="4703623" y="300005"/>
            <a:chExt cx="7488378" cy="6437674"/>
          </a:xfrm>
        </p:grpSpPr>
        <p:sp>
          <p:nvSpPr>
            <p:cNvPr id="11" name="Rectangle 10">
              <a:extLst>
                <a:ext uri="{FF2B5EF4-FFF2-40B4-BE49-F238E27FC236}">
                  <a16:creationId xmlns:a16="http://schemas.microsoft.com/office/drawing/2014/main" id="{93601C20-2372-4EDF-CA54-05C78ACAACB8}"/>
                </a:ext>
              </a:extLst>
            </p:cNvPr>
            <p:cNvSpPr/>
            <p:nvPr/>
          </p:nvSpPr>
          <p:spPr>
            <a:xfrm>
              <a:off x="4703623" y="1197805"/>
              <a:ext cx="7197658" cy="509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000" b="1" dirty="0">
                  <a:solidFill>
                    <a:schemeClr val="tx1"/>
                  </a:solidFill>
                  <a:latin typeface="+mj-lt"/>
                </a:rPr>
                <a:t>Description du poste : </a:t>
              </a:r>
            </a:p>
            <a:p>
              <a:pPr algn="just"/>
              <a:r>
                <a:rPr lang="fr-FR" sz="1000" dirty="0">
                  <a:solidFill>
                    <a:schemeClr val="tx1"/>
                  </a:solidFill>
                  <a:latin typeface="+mj-lt"/>
                </a:rPr>
                <a:t>L’institut Médico-</a:t>
              </a:r>
              <a:r>
                <a:rPr lang="fr-FR" sz="1000" dirty="0" err="1">
                  <a:solidFill>
                    <a:schemeClr val="tx1"/>
                  </a:solidFill>
                  <a:latin typeface="+mj-lt"/>
                </a:rPr>
                <a:t>Educatif</a:t>
              </a:r>
              <a:r>
                <a:rPr lang="fr-FR" sz="1000" dirty="0">
                  <a:solidFill>
                    <a:schemeClr val="tx1"/>
                  </a:solidFill>
                  <a:latin typeface="+mj-lt"/>
                </a:rPr>
                <a:t> (IME) La Parade, spécialisé dans l’accompagnement des jeunes  </a:t>
              </a:r>
              <a:r>
                <a:rPr lang="fr-FR" sz="1000" dirty="0">
                  <a:solidFill>
                    <a:schemeClr val="tx1"/>
                  </a:solidFill>
                </a:rPr>
                <a:t>présentant des troubles du développement intellectuel (TDI)</a:t>
              </a:r>
              <a:r>
                <a:rPr lang="fr-FR" sz="1000" dirty="0">
                  <a:solidFill>
                    <a:schemeClr val="tx1"/>
                  </a:solidFill>
                  <a:latin typeface="+mj-lt"/>
                </a:rPr>
                <a:t> recrute un agent d’entretien des services intérieurs F/H. Vous rejoindrez une équipe dédiée au bien-être des jeunes accueillis et au maintien d’un environnement propre et sécurisant.</a:t>
              </a:r>
            </a:p>
            <a:p>
              <a:pPr algn="just"/>
              <a:endParaRPr lang="fr-FR" sz="1000" b="1" dirty="0">
                <a:solidFill>
                  <a:schemeClr val="tx1"/>
                </a:solidFill>
                <a:latin typeface="+mj-lt"/>
              </a:endParaRPr>
            </a:p>
            <a:p>
              <a:pPr algn="just"/>
              <a:r>
                <a:rPr lang="fr-FR" sz="1000" b="1" dirty="0">
                  <a:solidFill>
                    <a:schemeClr val="tx1"/>
                  </a:solidFill>
                  <a:latin typeface="+mj-lt"/>
                </a:rPr>
                <a:t>Missions principales :</a:t>
              </a:r>
            </a:p>
            <a:p>
              <a:pPr marL="171450" indent="-171450" algn="just">
                <a:buFont typeface="Arial" panose="020B0604020202020204" pitchFamily="34" charset="0"/>
                <a:buChar char="•"/>
              </a:pPr>
              <a:r>
                <a:rPr lang="fr-FR" sz="1000" dirty="0">
                  <a:solidFill>
                    <a:schemeClr val="tx1"/>
                  </a:solidFill>
                  <a:latin typeface="+mj-lt"/>
                </a:rPr>
                <a:t>Assurer l’entretien quotidien des locaux ( salles de classe, espaces communs, sanitaires, bureaux, internats, </a:t>
              </a:r>
              <a:r>
                <a:rPr lang="fr-FR" sz="1000" dirty="0" err="1">
                  <a:solidFill>
                    <a:schemeClr val="tx1"/>
                  </a:solidFill>
                  <a:latin typeface="+mj-lt"/>
                </a:rPr>
                <a:t>etc</a:t>
              </a:r>
              <a:r>
                <a:rPr lang="fr-FR" sz="1000" dirty="0">
                  <a:solidFill>
                    <a:schemeClr val="tx1"/>
                  </a:solidFill>
                  <a:latin typeface="+mj-lt"/>
                </a:rPr>
                <a:t>),</a:t>
              </a:r>
            </a:p>
            <a:p>
              <a:pPr marL="171450" indent="-171450" algn="just">
                <a:buFont typeface="Arial" panose="020B0604020202020204" pitchFamily="34" charset="0"/>
                <a:buChar char="•"/>
              </a:pPr>
              <a:r>
                <a:rPr lang="fr-FR" sz="1000" dirty="0">
                  <a:solidFill>
                    <a:schemeClr val="tx1"/>
                  </a:solidFill>
                  <a:latin typeface="+mj-lt"/>
                </a:rPr>
                <a:t>Veiller à l’application et au respect des protocoles d’hygiène et de sécurité,</a:t>
              </a:r>
            </a:p>
            <a:p>
              <a:pPr marL="171450" indent="-171450" algn="just">
                <a:buFont typeface="Arial" panose="020B0604020202020204" pitchFamily="34" charset="0"/>
                <a:buChar char="•"/>
              </a:pPr>
              <a:r>
                <a:rPr lang="fr-FR" sz="1000" dirty="0">
                  <a:solidFill>
                    <a:schemeClr val="tx1"/>
                  </a:solidFill>
                </a:rPr>
                <a:t>Signaler toute anomalie ou dysfonctionnement au responsable de service.</a:t>
              </a:r>
            </a:p>
            <a:p>
              <a:pPr marL="171450" indent="-171450" algn="just">
                <a:buFont typeface="Arial" panose="020B0604020202020204" pitchFamily="34" charset="0"/>
                <a:buChar char="•"/>
              </a:pPr>
              <a:endParaRPr lang="fr-FR" sz="1000" dirty="0">
                <a:solidFill>
                  <a:schemeClr val="tx1"/>
                </a:solidFill>
                <a:latin typeface="+mj-lt"/>
              </a:endParaRPr>
            </a:p>
            <a:p>
              <a:r>
                <a:rPr lang="fr-FR" sz="1000" b="1" dirty="0">
                  <a:solidFill>
                    <a:schemeClr val="tx1"/>
                  </a:solidFill>
                </a:rPr>
                <a:t>Missions secondaires :</a:t>
              </a:r>
            </a:p>
            <a:p>
              <a:pPr>
                <a:buFont typeface="Arial" panose="020B0604020202020204" pitchFamily="34" charset="0"/>
                <a:buChar char="•"/>
              </a:pPr>
              <a:r>
                <a:rPr lang="fr-FR" sz="1000" dirty="0">
                  <a:solidFill>
                    <a:schemeClr val="tx1"/>
                  </a:solidFill>
                </a:rPr>
                <a:t>Collaborer avec les autres membres de l’équipe pour répondre aux besoins ponctuels de l’établissement,</a:t>
              </a:r>
            </a:p>
            <a:p>
              <a:pPr>
                <a:buFont typeface="Arial" panose="020B0604020202020204" pitchFamily="34" charset="0"/>
                <a:buChar char="•"/>
              </a:pPr>
              <a:r>
                <a:rPr lang="fr-FR" sz="1000" dirty="0">
                  <a:solidFill>
                    <a:schemeClr val="tx1"/>
                  </a:solidFill>
                </a:rPr>
                <a:t>Contribuer à la bonne organisation des espaces pour favoriser un cadre de </a:t>
              </a:r>
              <a:r>
                <a:rPr lang="fr-FR" sz="1000">
                  <a:solidFill>
                    <a:schemeClr val="tx1"/>
                  </a:solidFill>
                </a:rPr>
                <a:t>vie agréable,</a:t>
              </a:r>
              <a:endParaRPr lang="fr-FR" sz="1000" dirty="0">
                <a:solidFill>
                  <a:schemeClr val="tx1"/>
                </a:solidFill>
              </a:endParaRPr>
            </a:p>
            <a:p>
              <a:pPr>
                <a:buFont typeface="Arial" panose="020B0604020202020204" pitchFamily="34" charset="0"/>
                <a:buChar char="•"/>
              </a:pPr>
              <a:r>
                <a:rPr lang="fr-FR" sz="1000" dirty="0">
                  <a:solidFill>
                    <a:schemeClr val="tx1"/>
                  </a:solidFill>
                </a:rPr>
                <a:t>Participer aux réunions d’équipe lorsque nécessaire.</a:t>
              </a:r>
            </a:p>
            <a:p>
              <a:endParaRPr lang="fr-FR" sz="1000" dirty="0">
                <a:solidFill>
                  <a:schemeClr val="tx1"/>
                </a:solidFill>
              </a:endParaRPr>
            </a:p>
            <a:p>
              <a:r>
                <a:rPr lang="fr-FR" sz="1000" b="1" dirty="0">
                  <a:solidFill>
                    <a:schemeClr val="tx1"/>
                  </a:solidFill>
                </a:rPr>
                <a:t>Profil recherché :</a:t>
              </a:r>
            </a:p>
            <a:p>
              <a:pPr>
                <a:buFont typeface="Arial" panose="020B0604020202020204" pitchFamily="34" charset="0"/>
                <a:buChar char="•"/>
              </a:pPr>
              <a:r>
                <a:rPr lang="fr-FR" sz="1000" dirty="0">
                  <a:solidFill>
                    <a:schemeClr val="tx1"/>
                  </a:solidFill>
                </a:rPr>
                <a:t>Expérience dans un poste similaire souhaitée, idéalement en milieu médico-social.</a:t>
              </a:r>
            </a:p>
            <a:p>
              <a:pPr>
                <a:buFont typeface="Arial" panose="020B0604020202020204" pitchFamily="34" charset="0"/>
                <a:buChar char="•"/>
              </a:pPr>
              <a:r>
                <a:rPr lang="fr-FR" sz="1000" dirty="0">
                  <a:solidFill>
                    <a:schemeClr val="tx1"/>
                  </a:solidFill>
                </a:rPr>
                <a:t>Connaissance des règles d’hygiène et des techniques de nettoyage adaptées.</a:t>
              </a:r>
            </a:p>
            <a:p>
              <a:pPr>
                <a:buFont typeface="Arial" panose="020B0604020202020204" pitchFamily="34" charset="0"/>
                <a:buChar char="•"/>
              </a:pPr>
              <a:r>
                <a:rPr lang="fr-FR" sz="1000" dirty="0">
                  <a:solidFill>
                    <a:schemeClr val="tx1"/>
                  </a:solidFill>
                </a:rPr>
                <a:t>Sens de l’organisation, rigueur et autonomie dans l’exécution des tâches.</a:t>
              </a:r>
            </a:p>
            <a:p>
              <a:pPr>
                <a:buFont typeface="Arial" panose="020B0604020202020204" pitchFamily="34" charset="0"/>
                <a:buChar char="•"/>
              </a:pPr>
              <a:r>
                <a:rPr lang="fr-FR" sz="1000" dirty="0">
                  <a:solidFill>
                    <a:schemeClr val="tx1"/>
                  </a:solidFill>
                </a:rPr>
                <a:t>Esprit d’équipe et respect des valeurs de l’établissement.</a:t>
              </a:r>
            </a:p>
            <a:p>
              <a:endParaRPr lang="fr-FR" sz="1000" b="1" dirty="0">
                <a:solidFill>
                  <a:schemeClr val="tx1"/>
                </a:solidFill>
              </a:endParaRPr>
            </a:p>
            <a:p>
              <a:r>
                <a:rPr lang="fr-FR" sz="1000" b="1" dirty="0">
                  <a:solidFill>
                    <a:schemeClr val="tx1"/>
                  </a:solidFill>
                </a:rPr>
                <a:t>Compétences requises :</a:t>
              </a:r>
            </a:p>
            <a:p>
              <a:pPr>
                <a:buFont typeface="Arial" panose="020B0604020202020204" pitchFamily="34" charset="0"/>
                <a:buChar char="•"/>
              </a:pPr>
              <a:r>
                <a:rPr lang="fr-FR" sz="1000" dirty="0">
                  <a:solidFill>
                    <a:schemeClr val="tx1"/>
                  </a:solidFill>
                </a:rPr>
                <a:t>Maîtrise des outils et produits d’entretien.</a:t>
              </a:r>
            </a:p>
            <a:p>
              <a:pPr>
                <a:buFont typeface="Arial" panose="020B0604020202020204" pitchFamily="34" charset="0"/>
                <a:buChar char="•"/>
              </a:pPr>
              <a:r>
                <a:rPr lang="fr-FR" sz="1000" dirty="0">
                  <a:solidFill>
                    <a:schemeClr val="tx1"/>
                  </a:solidFill>
                </a:rPr>
                <a:t>Capacité à travailler dans un environnement accueillant des enfants et adolescents.</a:t>
              </a:r>
            </a:p>
            <a:p>
              <a:endParaRPr lang="fr-FR" sz="1000" dirty="0">
                <a:solidFill>
                  <a:schemeClr val="tx1"/>
                </a:solidFill>
              </a:endParaRPr>
            </a:p>
            <a:p>
              <a:pPr algn="just"/>
              <a:r>
                <a:rPr lang="fr-FR" sz="1000" b="1" spc="-25" dirty="0">
                  <a:solidFill>
                    <a:schemeClr val="tx1"/>
                  </a:solidFill>
                  <a:effectLst/>
                  <a:ea typeface="Times New Roman" panose="02020603050405020304" pitchFamily="18" charset="0"/>
                </a:rPr>
                <a:t>Ce que l’association peut vous apporter</a:t>
              </a:r>
              <a:endParaRPr lang="fr-FR" sz="1000" dirty="0">
                <a:solidFill>
                  <a:schemeClr val="tx1"/>
                </a:solidFill>
                <a:effectLst/>
                <a:ea typeface="Times New Roman" panose="02020603050405020304" pitchFamily="18" charset="0"/>
              </a:endParaRPr>
            </a:p>
            <a:p>
              <a:pPr marL="171450" lvl="0" indent="-171450" fontAlgn="base">
                <a:lnSpc>
                  <a:spcPts val="1800"/>
                </a:lnSpc>
                <a:buFont typeface="Arial" panose="020B0604020202020204" pitchFamily="34" charset="0"/>
                <a:buChar char="•"/>
              </a:pPr>
              <a:r>
                <a:rPr lang="fr-FR" sz="1000" dirty="0">
                  <a:solidFill>
                    <a:schemeClr val="tx1"/>
                  </a:solidFill>
                </a:rPr>
                <a:t>Un environnement de travail agréable avec tous les avantages de la convention 66.</a:t>
              </a:r>
            </a:p>
            <a:p>
              <a:pPr marL="171450" lvl="0" indent="-171450" fontAlgn="base">
                <a:lnSpc>
                  <a:spcPts val="1800"/>
                </a:lnSpc>
                <a:buFont typeface="Arial" panose="020B0604020202020204" pitchFamily="34" charset="0"/>
                <a:buChar char="•"/>
              </a:pPr>
              <a:r>
                <a:rPr lang="fr-FR" sz="1000" dirty="0">
                  <a:solidFill>
                    <a:schemeClr val="tx1"/>
                  </a:solidFill>
                </a:rPr>
                <a:t>Un cadre responsabilisant qui donne de l’autonomie et offre la possibilité d’évoluer.</a:t>
              </a:r>
            </a:p>
            <a:p>
              <a:pPr marL="171450" indent="-171450" algn="just">
                <a:buFont typeface="Arial" panose="020B0604020202020204" pitchFamily="34" charset="0"/>
                <a:buChar char="•"/>
              </a:pPr>
              <a:endParaRPr lang="fr-FR" sz="1000" dirty="0">
                <a:solidFill>
                  <a:schemeClr val="tx1"/>
                </a:solidFill>
                <a:effectLst/>
                <a:ea typeface="Times New Roman" panose="02020603050405020304" pitchFamily="18" charset="0"/>
              </a:endParaRPr>
            </a:p>
            <a:p>
              <a:pPr fontAlgn="base">
                <a:lnSpc>
                  <a:spcPts val="1800"/>
                </a:lnSpc>
              </a:pPr>
              <a:r>
                <a:rPr lang="fr-FR" sz="10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000" spc="-25" dirty="0">
                  <a:solidFill>
                    <a:schemeClr val="tx1"/>
                  </a:solidFill>
                  <a:effectLst/>
                  <a:ea typeface="Times New Roman" panose="02020603050405020304" pitchFamily="18" charset="0"/>
                </a:rPr>
                <a:t>!</a:t>
              </a:r>
              <a:endParaRPr lang="fr-FR" sz="10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300005"/>
              <a:ext cx="2947639" cy="594739"/>
            </a:xfrm>
            <a:prstGeom prst="rect">
              <a:avLst/>
            </a:prstGeom>
            <a:noFill/>
          </p:spPr>
          <p:txBody>
            <a:bodyPr wrap="square">
              <a:spAutoFit/>
            </a:bodyPr>
            <a:lstStyle/>
            <a:p>
              <a:pPr algn="l"/>
              <a:r>
                <a:rPr lang="fr-FR" sz="1600" b="1" kern="1200" dirty="0">
                  <a:solidFill>
                    <a:schemeClr val="tx1"/>
                  </a:solidFill>
                  <a:effectLst/>
                  <a:latin typeface="+mn-lt"/>
                  <a:ea typeface="+mn-ea"/>
                  <a:cs typeface="+mn-cs"/>
                </a:rPr>
                <a:t>Agent d’entretien des services intérieurs F/H</a:t>
              </a: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764111" y="6460680"/>
              <a:ext cx="2427890" cy="274697"/>
            </a:xfrm>
            <a:prstGeom prst="rect">
              <a:avLst/>
            </a:prstGeom>
            <a:noFill/>
          </p:spPr>
          <p:txBody>
            <a:bodyPr wrap="square">
              <a:spAutoFit/>
            </a:bodyPr>
            <a:lstStyle/>
            <a:p>
              <a:r>
                <a:rPr lang="fr-FR" sz="1200" b="1" spc="-25" dirty="0">
                  <a:ea typeface="Times New Roman" panose="02020603050405020304" pitchFamily="18" charset="0"/>
                </a:rPr>
                <a:t>i</a:t>
              </a:r>
              <a:r>
                <a:rPr lang="fr-FR" sz="1200" b="1" spc="-25" dirty="0">
                  <a:solidFill>
                    <a:schemeClr val="tx1"/>
                  </a:solidFill>
                  <a:effectLst/>
                  <a:ea typeface="Times New Roman" panose="02020603050405020304" pitchFamily="18" charset="0"/>
                </a:rPr>
                <a:t>me.parade@amsp.fr</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514</Words>
  <Application>Microsoft Office PowerPoint</Application>
  <PresentationFormat>Grand écran</PresentationFormat>
  <Paragraphs>45</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Aptos</vt:lpstr>
      <vt:lpstr>Aptos Display</vt:lpstr>
      <vt:lpstr>Arial</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23</cp:revision>
  <cp:lastPrinted>2025-01-10T10:02:35Z</cp:lastPrinted>
  <dcterms:created xsi:type="dcterms:W3CDTF">2024-03-27T14:53:47Z</dcterms:created>
  <dcterms:modified xsi:type="dcterms:W3CDTF">2025-01-13T15:11:18Z</dcterms:modified>
</cp:coreProperties>
</file>