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6"/>
  </p:normalViewPr>
  <p:slideViewPr>
    <p:cSldViewPr snapToGrid="0" showGuides="1">
      <p:cViewPr varScale="1">
        <p:scale>
          <a:sx n="112" d="100"/>
          <a:sy n="112" d="100"/>
        </p:scale>
        <p:origin x="24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07160-3BD8-7A78-5A2D-5C092F371F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F22FFC-B752-2A90-223F-384572CF6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DA4F48-7288-0D79-62C4-A8D67843958C}"/>
              </a:ext>
            </a:extLst>
          </p:cNvPr>
          <p:cNvSpPr>
            <a:spLocks noGrp="1"/>
          </p:cNvSpPr>
          <p:nvPr>
            <p:ph type="dt" sz="half" idx="10"/>
          </p:nvPr>
        </p:nvSpPr>
        <p:spPr/>
        <p:txBody>
          <a:bodyPr/>
          <a:lstStyle/>
          <a:p>
            <a:fld id="{0AA225C2-7AA8-894B-A9C2-F9D2DE078612}" type="datetimeFigureOut">
              <a:rPr lang="fr-FR" smtClean="0"/>
              <a:t>09/01/2025</a:t>
            </a:fld>
            <a:endParaRPr lang="fr-FR"/>
          </a:p>
        </p:txBody>
      </p:sp>
      <p:sp>
        <p:nvSpPr>
          <p:cNvPr id="5" name="Espace réservé du pied de page 4">
            <a:extLst>
              <a:ext uri="{FF2B5EF4-FFF2-40B4-BE49-F238E27FC236}">
                <a16:creationId xmlns:a16="http://schemas.microsoft.com/office/drawing/2014/main" id="{3178A3E1-513F-B552-476F-99BAD687CD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049CD3-A0C8-7CF1-4268-7D43F675A5D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50894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AD12D-C5ED-88E4-54C7-3D994B53D7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F951529-F1ED-7B1B-BDA4-C70CB600F9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3A2DE4-4B1E-C04B-8630-7163901BBD66}"/>
              </a:ext>
            </a:extLst>
          </p:cNvPr>
          <p:cNvSpPr>
            <a:spLocks noGrp="1"/>
          </p:cNvSpPr>
          <p:nvPr>
            <p:ph type="dt" sz="half" idx="10"/>
          </p:nvPr>
        </p:nvSpPr>
        <p:spPr/>
        <p:txBody>
          <a:bodyPr/>
          <a:lstStyle/>
          <a:p>
            <a:fld id="{0AA225C2-7AA8-894B-A9C2-F9D2DE078612}" type="datetimeFigureOut">
              <a:rPr lang="fr-FR" smtClean="0"/>
              <a:t>09/01/2025</a:t>
            </a:fld>
            <a:endParaRPr lang="fr-FR"/>
          </a:p>
        </p:txBody>
      </p:sp>
      <p:sp>
        <p:nvSpPr>
          <p:cNvPr id="5" name="Espace réservé du pied de page 4">
            <a:extLst>
              <a:ext uri="{FF2B5EF4-FFF2-40B4-BE49-F238E27FC236}">
                <a16:creationId xmlns:a16="http://schemas.microsoft.com/office/drawing/2014/main" id="{421C5997-FC0E-B343-DFCE-827746B4B6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0DF346-CF4E-4213-9837-85889D3B2EF9}"/>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697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FAF14D-25F9-C793-17BB-C35B157821F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58E9F-82E4-02F2-A4E5-680BE5E4B9B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16E6B5-C915-B0D2-B49D-18FC874D9647}"/>
              </a:ext>
            </a:extLst>
          </p:cNvPr>
          <p:cNvSpPr>
            <a:spLocks noGrp="1"/>
          </p:cNvSpPr>
          <p:nvPr>
            <p:ph type="dt" sz="half" idx="10"/>
          </p:nvPr>
        </p:nvSpPr>
        <p:spPr/>
        <p:txBody>
          <a:bodyPr/>
          <a:lstStyle/>
          <a:p>
            <a:fld id="{0AA225C2-7AA8-894B-A9C2-F9D2DE078612}" type="datetimeFigureOut">
              <a:rPr lang="fr-FR" smtClean="0"/>
              <a:t>09/01/2025</a:t>
            </a:fld>
            <a:endParaRPr lang="fr-FR"/>
          </a:p>
        </p:txBody>
      </p:sp>
      <p:sp>
        <p:nvSpPr>
          <p:cNvPr id="5" name="Espace réservé du pied de page 4">
            <a:extLst>
              <a:ext uri="{FF2B5EF4-FFF2-40B4-BE49-F238E27FC236}">
                <a16:creationId xmlns:a16="http://schemas.microsoft.com/office/drawing/2014/main" id="{6F45307B-F1F2-5851-B83D-3235773C30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13D3A8-BC93-5734-6C9D-F4B6027E138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3142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856F6-96DA-4432-ED89-0AF0CC9DB2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69BFF1-3DF6-34F1-8541-36EC93997AD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C5696C-22D8-97F2-435A-B78690A919D6}"/>
              </a:ext>
            </a:extLst>
          </p:cNvPr>
          <p:cNvSpPr>
            <a:spLocks noGrp="1"/>
          </p:cNvSpPr>
          <p:nvPr>
            <p:ph type="dt" sz="half" idx="10"/>
          </p:nvPr>
        </p:nvSpPr>
        <p:spPr/>
        <p:txBody>
          <a:bodyPr/>
          <a:lstStyle/>
          <a:p>
            <a:fld id="{0AA225C2-7AA8-894B-A9C2-F9D2DE078612}" type="datetimeFigureOut">
              <a:rPr lang="fr-FR" smtClean="0"/>
              <a:t>09/01/2025</a:t>
            </a:fld>
            <a:endParaRPr lang="fr-FR"/>
          </a:p>
        </p:txBody>
      </p:sp>
      <p:sp>
        <p:nvSpPr>
          <p:cNvPr id="5" name="Espace réservé du pied de page 4">
            <a:extLst>
              <a:ext uri="{FF2B5EF4-FFF2-40B4-BE49-F238E27FC236}">
                <a16:creationId xmlns:a16="http://schemas.microsoft.com/office/drawing/2014/main" id="{750B4837-EF61-8887-9197-19AFE7E5B3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05AFF4-3D21-0555-1D8B-E20881752BA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75477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2132F-45E2-6B95-5490-36A852F794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0416CB-53B5-DF38-3A0E-0A8A2525F1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590460A-7048-3ABE-BE38-070472944130}"/>
              </a:ext>
            </a:extLst>
          </p:cNvPr>
          <p:cNvSpPr>
            <a:spLocks noGrp="1"/>
          </p:cNvSpPr>
          <p:nvPr>
            <p:ph type="dt" sz="half" idx="10"/>
          </p:nvPr>
        </p:nvSpPr>
        <p:spPr/>
        <p:txBody>
          <a:bodyPr/>
          <a:lstStyle/>
          <a:p>
            <a:fld id="{0AA225C2-7AA8-894B-A9C2-F9D2DE078612}" type="datetimeFigureOut">
              <a:rPr lang="fr-FR" smtClean="0"/>
              <a:t>09/01/2025</a:t>
            </a:fld>
            <a:endParaRPr lang="fr-FR"/>
          </a:p>
        </p:txBody>
      </p:sp>
      <p:sp>
        <p:nvSpPr>
          <p:cNvPr id="5" name="Espace réservé du pied de page 4">
            <a:extLst>
              <a:ext uri="{FF2B5EF4-FFF2-40B4-BE49-F238E27FC236}">
                <a16:creationId xmlns:a16="http://schemas.microsoft.com/office/drawing/2014/main" id="{626878C2-D24B-E818-9722-000E14E657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7128F9-C2B1-77A8-FA6E-681F4F2BF67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0239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271A7-F70B-0F3C-5E92-EE6D83811B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BE3657-FCD0-EB71-0779-F0B0AE3FC6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C4E9BB-B7AF-0201-8143-F24D29392D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926453-142D-C656-6B8E-BB1B69AB4734}"/>
              </a:ext>
            </a:extLst>
          </p:cNvPr>
          <p:cNvSpPr>
            <a:spLocks noGrp="1"/>
          </p:cNvSpPr>
          <p:nvPr>
            <p:ph type="dt" sz="half" idx="10"/>
          </p:nvPr>
        </p:nvSpPr>
        <p:spPr/>
        <p:txBody>
          <a:bodyPr/>
          <a:lstStyle/>
          <a:p>
            <a:fld id="{0AA225C2-7AA8-894B-A9C2-F9D2DE078612}" type="datetimeFigureOut">
              <a:rPr lang="fr-FR" smtClean="0"/>
              <a:t>09/01/2025</a:t>
            </a:fld>
            <a:endParaRPr lang="fr-FR"/>
          </a:p>
        </p:txBody>
      </p:sp>
      <p:sp>
        <p:nvSpPr>
          <p:cNvPr id="6" name="Espace réservé du pied de page 5">
            <a:extLst>
              <a:ext uri="{FF2B5EF4-FFF2-40B4-BE49-F238E27FC236}">
                <a16:creationId xmlns:a16="http://schemas.microsoft.com/office/drawing/2014/main" id="{7711197A-0E23-91A8-660E-F9301A714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330B9A-CEBF-E8D1-090F-4DFAF988E0D7}"/>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20978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50435-59EC-D7BC-B260-94D3B2371C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B352A8-DC46-F907-E69F-2F9CB77C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64150B-1F57-83EC-6CE9-D752738E0D3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4710D23-5B09-4EC4-670A-44E6ED623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E37575-84BB-13BA-FEB2-E2AC9340D1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78AE5C-B229-EF5F-4EF2-D6A8056C2906}"/>
              </a:ext>
            </a:extLst>
          </p:cNvPr>
          <p:cNvSpPr>
            <a:spLocks noGrp="1"/>
          </p:cNvSpPr>
          <p:nvPr>
            <p:ph type="dt" sz="half" idx="10"/>
          </p:nvPr>
        </p:nvSpPr>
        <p:spPr/>
        <p:txBody>
          <a:bodyPr/>
          <a:lstStyle/>
          <a:p>
            <a:fld id="{0AA225C2-7AA8-894B-A9C2-F9D2DE078612}" type="datetimeFigureOut">
              <a:rPr lang="fr-FR" smtClean="0"/>
              <a:t>09/01/2025</a:t>
            </a:fld>
            <a:endParaRPr lang="fr-FR"/>
          </a:p>
        </p:txBody>
      </p:sp>
      <p:sp>
        <p:nvSpPr>
          <p:cNvPr id="8" name="Espace réservé du pied de page 7">
            <a:extLst>
              <a:ext uri="{FF2B5EF4-FFF2-40B4-BE49-F238E27FC236}">
                <a16:creationId xmlns:a16="http://schemas.microsoft.com/office/drawing/2014/main" id="{36BB1768-88DF-F744-438A-3D4AA72798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DA6464-B466-A211-E6F2-2C3636357F2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09239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6E4D9-49A4-70B4-0EE7-1F1306CBF5F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4B11E14-0CD6-EB9D-952F-59F2A10C5C2C}"/>
              </a:ext>
            </a:extLst>
          </p:cNvPr>
          <p:cNvSpPr>
            <a:spLocks noGrp="1"/>
          </p:cNvSpPr>
          <p:nvPr>
            <p:ph type="dt" sz="half" idx="10"/>
          </p:nvPr>
        </p:nvSpPr>
        <p:spPr/>
        <p:txBody>
          <a:bodyPr/>
          <a:lstStyle/>
          <a:p>
            <a:fld id="{0AA225C2-7AA8-894B-A9C2-F9D2DE078612}" type="datetimeFigureOut">
              <a:rPr lang="fr-FR" smtClean="0"/>
              <a:t>09/01/2025</a:t>
            </a:fld>
            <a:endParaRPr lang="fr-FR"/>
          </a:p>
        </p:txBody>
      </p:sp>
      <p:sp>
        <p:nvSpPr>
          <p:cNvPr id="4" name="Espace réservé du pied de page 3">
            <a:extLst>
              <a:ext uri="{FF2B5EF4-FFF2-40B4-BE49-F238E27FC236}">
                <a16:creationId xmlns:a16="http://schemas.microsoft.com/office/drawing/2014/main" id="{4D84CD95-EE6D-6B90-109F-F0C6ABCB5D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6DAB9A-0B41-D364-5443-6378786CA856}"/>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3929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FD9164-39DE-192A-C318-41C1BAD3CA5A}"/>
              </a:ext>
            </a:extLst>
          </p:cNvPr>
          <p:cNvSpPr>
            <a:spLocks noGrp="1"/>
          </p:cNvSpPr>
          <p:nvPr>
            <p:ph type="dt" sz="half" idx="10"/>
          </p:nvPr>
        </p:nvSpPr>
        <p:spPr/>
        <p:txBody>
          <a:bodyPr/>
          <a:lstStyle/>
          <a:p>
            <a:fld id="{0AA225C2-7AA8-894B-A9C2-F9D2DE078612}" type="datetimeFigureOut">
              <a:rPr lang="fr-FR" smtClean="0"/>
              <a:t>09/01/2025</a:t>
            </a:fld>
            <a:endParaRPr lang="fr-FR"/>
          </a:p>
        </p:txBody>
      </p:sp>
      <p:sp>
        <p:nvSpPr>
          <p:cNvPr id="3" name="Espace réservé du pied de page 2">
            <a:extLst>
              <a:ext uri="{FF2B5EF4-FFF2-40B4-BE49-F238E27FC236}">
                <a16:creationId xmlns:a16="http://schemas.microsoft.com/office/drawing/2014/main" id="{A517920E-13EE-1E79-0CDB-6AEE49F448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B0741E-A6C3-3E65-2F77-F636CCE79BA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5417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7A93F-E679-18AE-AAA5-07707BB37D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4686DA-E12D-1EAC-BEC2-9EE826A49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7CD10E-024C-7D1B-32CA-7BD837EF8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3728C9-2301-580F-480F-B6AA80E62EA8}"/>
              </a:ext>
            </a:extLst>
          </p:cNvPr>
          <p:cNvSpPr>
            <a:spLocks noGrp="1"/>
          </p:cNvSpPr>
          <p:nvPr>
            <p:ph type="dt" sz="half" idx="10"/>
          </p:nvPr>
        </p:nvSpPr>
        <p:spPr/>
        <p:txBody>
          <a:bodyPr/>
          <a:lstStyle/>
          <a:p>
            <a:fld id="{0AA225C2-7AA8-894B-A9C2-F9D2DE078612}" type="datetimeFigureOut">
              <a:rPr lang="fr-FR" smtClean="0"/>
              <a:t>09/01/2025</a:t>
            </a:fld>
            <a:endParaRPr lang="fr-FR"/>
          </a:p>
        </p:txBody>
      </p:sp>
      <p:sp>
        <p:nvSpPr>
          <p:cNvPr id="6" name="Espace réservé du pied de page 5">
            <a:extLst>
              <a:ext uri="{FF2B5EF4-FFF2-40B4-BE49-F238E27FC236}">
                <a16:creationId xmlns:a16="http://schemas.microsoft.com/office/drawing/2014/main" id="{366BCE23-CD08-7167-9360-9A5D3CC5AC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0DBF27-A28E-48CE-413B-AAD33A193A3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7092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BA0DA-DCDD-0E9A-E6EB-E0B9C397B1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16C7D90-7AA9-3D55-5104-45D2A1C68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B4EF97-6C43-0F1D-5F98-7B78575F3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FCB19B-3E73-AFE0-DCC4-45CFE585F94A}"/>
              </a:ext>
            </a:extLst>
          </p:cNvPr>
          <p:cNvSpPr>
            <a:spLocks noGrp="1"/>
          </p:cNvSpPr>
          <p:nvPr>
            <p:ph type="dt" sz="half" idx="10"/>
          </p:nvPr>
        </p:nvSpPr>
        <p:spPr/>
        <p:txBody>
          <a:bodyPr/>
          <a:lstStyle/>
          <a:p>
            <a:fld id="{0AA225C2-7AA8-894B-A9C2-F9D2DE078612}" type="datetimeFigureOut">
              <a:rPr lang="fr-FR" smtClean="0"/>
              <a:t>09/01/2025</a:t>
            </a:fld>
            <a:endParaRPr lang="fr-FR"/>
          </a:p>
        </p:txBody>
      </p:sp>
      <p:sp>
        <p:nvSpPr>
          <p:cNvPr id="6" name="Espace réservé du pied de page 5">
            <a:extLst>
              <a:ext uri="{FF2B5EF4-FFF2-40B4-BE49-F238E27FC236}">
                <a16:creationId xmlns:a16="http://schemas.microsoft.com/office/drawing/2014/main" id="{1DCC9B4E-7581-6395-8D45-5E98B4845C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61DA7A-A2C8-E738-5267-90B4DBFF0F22}"/>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05115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B703F1-5E52-C7C9-F85B-3DBE17A77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CEE6B0-DC74-8C30-3086-42163F29E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889594-B240-C13B-C3CF-65829A13E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225C2-7AA8-894B-A9C2-F9D2DE078612}" type="datetimeFigureOut">
              <a:rPr lang="fr-FR" smtClean="0"/>
              <a:t>09/01/2025</a:t>
            </a:fld>
            <a:endParaRPr lang="fr-FR"/>
          </a:p>
        </p:txBody>
      </p:sp>
      <p:sp>
        <p:nvSpPr>
          <p:cNvPr id="5" name="Espace réservé du pied de page 4">
            <a:extLst>
              <a:ext uri="{FF2B5EF4-FFF2-40B4-BE49-F238E27FC236}">
                <a16:creationId xmlns:a16="http://schemas.microsoft.com/office/drawing/2014/main" id="{7B89C622-9ADC-2137-D0F5-C17C1D63D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C2239E-70A1-FD77-A909-8EC2A0E38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5BC46-1F3D-9B4D-953B-E68D0FC5DEE5}" type="slidenum">
              <a:rPr lang="fr-FR" smtClean="0"/>
              <a:t>‹N°›</a:t>
            </a:fld>
            <a:endParaRPr lang="fr-FR"/>
          </a:p>
        </p:txBody>
      </p:sp>
    </p:spTree>
    <p:extLst>
      <p:ext uri="{BB962C8B-B14F-4D97-AF65-F5344CB8AC3E}">
        <p14:creationId xmlns:p14="http://schemas.microsoft.com/office/powerpoint/2010/main" val="17481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www.amsp.fr/"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C040B0E2-D4AE-D784-24C5-947A787A2901}"/>
              </a:ext>
            </a:extLst>
          </p:cNvPr>
          <p:cNvGrpSpPr/>
          <p:nvPr/>
        </p:nvGrpSpPr>
        <p:grpSpPr>
          <a:xfrm>
            <a:off x="0" y="14409"/>
            <a:ext cx="4703623" cy="6843591"/>
            <a:chOff x="0" y="11846"/>
            <a:chExt cx="4703623" cy="6843591"/>
          </a:xfrm>
        </p:grpSpPr>
        <p:pic>
          <p:nvPicPr>
            <p:cNvPr id="4" name="Image 3" descr="Une image contenant texte, Police, logo, Graphique&#10;&#10;Description générée automatiquement">
              <a:extLst>
                <a:ext uri="{FF2B5EF4-FFF2-40B4-BE49-F238E27FC236}">
                  <a16:creationId xmlns:a16="http://schemas.microsoft.com/office/drawing/2014/main" id="{DC37137C-6691-77F0-1111-42D3388D3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46"/>
              <a:ext cx="3150114" cy="1261326"/>
            </a:xfrm>
            <a:prstGeom prst="rect">
              <a:avLst/>
            </a:prstGeom>
          </p:spPr>
        </p:pic>
        <p:pic>
          <p:nvPicPr>
            <p:cNvPr id="5" name="Image 4" descr="Une image contenant blanc, conception&#10;&#10;Description générée automatiquement">
              <a:extLst>
                <a:ext uri="{FF2B5EF4-FFF2-40B4-BE49-F238E27FC236}">
                  <a16:creationId xmlns:a16="http://schemas.microsoft.com/office/drawing/2014/main" id="{9606A8CF-D9FA-3A12-C68D-18040232FC8B}"/>
                </a:ext>
              </a:extLst>
            </p:cNvPr>
            <p:cNvPicPr>
              <a:picLocks noChangeAspect="1"/>
            </p:cNvPicPr>
            <p:nvPr/>
          </p:nvPicPr>
          <p:blipFill rotWithShape="1">
            <a:blip r:embed="rId3">
              <a:extLst>
                <a:ext uri="{28A0092B-C50C-407E-A947-70E740481C1C}">
                  <a14:useLocalDpi xmlns:a14="http://schemas.microsoft.com/office/drawing/2010/main" val="0"/>
                </a:ext>
              </a:extLst>
            </a:blip>
            <a:srcRect l="17656" r="34881"/>
            <a:stretch/>
          </p:blipFill>
          <p:spPr>
            <a:xfrm>
              <a:off x="0" y="1139427"/>
              <a:ext cx="4703623" cy="5716010"/>
            </a:xfrm>
            <a:prstGeom prst="rect">
              <a:avLst/>
            </a:prstGeom>
          </p:spPr>
        </p:pic>
        <p:pic>
          <p:nvPicPr>
            <p:cNvPr id="6" name="Image 5" descr="Une image contenant personne, habits, ongle, doigt&#10;&#10;Description générée automatiquement">
              <a:extLst>
                <a:ext uri="{FF2B5EF4-FFF2-40B4-BE49-F238E27FC236}">
                  <a16:creationId xmlns:a16="http://schemas.microsoft.com/office/drawing/2014/main" id="{8C7E231A-5692-6107-6A1F-EF7A52C4302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64865" y="1119801"/>
              <a:ext cx="2171696" cy="1631216"/>
            </a:xfrm>
            <a:prstGeom prst="rect">
              <a:avLst/>
            </a:prstGeom>
          </p:spPr>
        </p:pic>
        <p:sp>
          <p:nvSpPr>
            <p:cNvPr id="7" name="ZoneTexte 6">
              <a:extLst>
                <a:ext uri="{FF2B5EF4-FFF2-40B4-BE49-F238E27FC236}">
                  <a16:creationId xmlns:a16="http://schemas.microsoft.com/office/drawing/2014/main" id="{46D1BFA5-A2A8-A6B5-6D0A-D79378B79E71}"/>
                </a:ext>
              </a:extLst>
            </p:cNvPr>
            <p:cNvSpPr txBox="1"/>
            <p:nvPr/>
          </p:nvSpPr>
          <p:spPr>
            <a:xfrm>
              <a:off x="2555961" y="1119801"/>
              <a:ext cx="1844589" cy="1631216"/>
            </a:xfrm>
            <a:prstGeom prst="rect">
              <a:avLst/>
            </a:prstGeom>
            <a:noFill/>
            <a:ln>
              <a:noFill/>
            </a:ln>
          </p:spPr>
          <p:txBody>
            <a:bodyPr wrap="square">
              <a:spAutoFit/>
            </a:bodyPr>
            <a:lstStyle/>
            <a:p>
              <a:pPr algn="just"/>
              <a:r>
                <a:rPr lang="fr-FR" sz="1000" spc="-25" dirty="0">
                  <a:effectLst/>
                  <a:ea typeface="Calibri" panose="020F0502020204030204" pitchFamily="34" charset="0"/>
                </a:rPr>
                <a:t>Depuis 1954</a:t>
              </a:r>
              <a:r>
                <a:rPr lang="fr-FR" sz="1000" spc="-25" dirty="0">
                  <a:effectLst/>
                  <a:latin typeface="+mj-lt"/>
                  <a:ea typeface="Calibri" panose="020F0502020204030204" pitchFamily="34" charset="0"/>
                </a:rPr>
                <a:t>, l’association </a:t>
              </a:r>
              <a:r>
                <a:rPr lang="fr-FR" sz="1000" spc="-25" dirty="0" err="1">
                  <a:latin typeface="+mj-lt"/>
                  <a:ea typeface="Calibri" panose="020F0502020204030204" pitchFamily="34" charset="0"/>
                </a:rPr>
                <a:t>M</a:t>
              </a:r>
              <a:r>
                <a:rPr lang="fr-FR" sz="1000" spc="-25" dirty="0" err="1">
                  <a:effectLst/>
                  <a:latin typeface="+mj-lt"/>
                  <a:ea typeface="Calibri" panose="020F0502020204030204" pitchFamily="34" charset="0"/>
                </a:rPr>
                <a:t>édico-Sociale</a:t>
              </a:r>
              <a:r>
                <a:rPr lang="fr-FR" sz="1000" spc="-25" dirty="0">
                  <a:effectLst/>
                  <a:latin typeface="+mj-lt"/>
                  <a:ea typeface="Calibri" panose="020F0502020204030204" pitchFamily="34" charset="0"/>
                </a:rPr>
                <a:t> de Provence a pour vocation d’accompagner et d’accueillir des personnes fragiles aux parcours hors normes : des enfants, des adolescents et des adultes, quels que soient leurs capacités, leurs handicaps, leurs vulnérabilités socio-relationnelles ou leur précarité́ familiale.</a:t>
              </a:r>
              <a:endParaRPr lang="fr-FR" sz="1000" dirty="0">
                <a:latin typeface="+mj-lt"/>
              </a:endParaRPr>
            </a:p>
          </p:txBody>
        </p:sp>
        <p:sp>
          <p:nvSpPr>
            <p:cNvPr id="8" name="ZoneTexte 7">
              <a:extLst>
                <a:ext uri="{FF2B5EF4-FFF2-40B4-BE49-F238E27FC236}">
                  <a16:creationId xmlns:a16="http://schemas.microsoft.com/office/drawing/2014/main" id="{91D1DBE5-7B98-EBC1-6415-A3E3EF66CE54}"/>
                </a:ext>
              </a:extLst>
            </p:cNvPr>
            <p:cNvSpPr txBox="1"/>
            <p:nvPr/>
          </p:nvSpPr>
          <p:spPr>
            <a:xfrm>
              <a:off x="214361" y="2751017"/>
              <a:ext cx="4186189" cy="3992631"/>
            </a:xfrm>
            <a:prstGeom prst="rect">
              <a:avLst/>
            </a:prstGeom>
            <a:noFill/>
          </p:spPr>
          <p:txBody>
            <a:bodyPr wrap="square">
              <a:spAutoFit/>
            </a:bodyPr>
            <a:lstStyle/>
            <a:p>
              <a:pPr algn="just" fontAlgn="base">
                <a:lnSpc>
                  <a:spcPts val="1800"/>
                </a:lnSpc>
              </a:pPr>
              <a:r>
                <a:rPr lang="fr-FR" sz="1000" spc="-25" dirty="0">
                  <a:effectLst/>
                  <a:latin typeface="+mj-lt"/>
                  <a:ea typeface="Times New Roman" panose="02020603050405020304" pitchFamily="18" charset="0"/>
                </a:rPr>
                <a:t>Animés par une mission forte de sens, « Un chemin pour chacun », nous initions des projets audacieux et innovants, avec le soutien des pouvoirs publics et de nos partenaires. Dans ce cadre, nous offrons un accueil individualisé dans nos lieux d’accueil basés en Provence. Nous plaçons la personne accueillie et sa famille au centre des dispositifs que nous déployons, en transmettant des savoir-faire et des </a:t>
              </a:r>
              <a:r>
                <a:rPr lang="fr-FR" sz="1000" spc="-25" dirty="0" err="1">
                  <a:effectLst/>
                  <a:latin typeface="+mj-lt"/>
                  <a:ea typeface="Times New Roman" panose="02020603050405020304" pitchFamily="18" charset="0"/>
                </a:rPr>
                <a:t>savoir-être</a:t>
              </a:r>
              <a:r>
                <a:rPr lang="fr-FR" sz="1000" spc="-25" dirty="0">
                  <a:effectLst/>
                  <a:latin typeface="+mj-lt"/>
                  <a:ea typeface="Times New Roman" panose="02020603050405020304" pitchFamily="18" charset="0"/>
                </a:rPr>
                <a:t> par l’éducation, la formation, le travail protégé, tout comme nous apportons des soins individualisés et un accompagnement quotidien. </a:t>
              </a:r>
              <a:endParaRPr lang="fr-FR" sz="1000" dirty="0">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Aujourd’hui notre équipe de près de </a:t>
              </a:r>
              <a:r>
                <a:rPr lang="fr-FR" sz="1000" b="1" spc="-25" dirty="0">
                  <a:effectLst/>
                  <a:latin typeface="+mj-lt"/>
                  <a:ea typeface="Times New Roman" panose="02020603050405020304" pitchFamily="18" charset="0"/>
                </a:rPr>
                <a:t>520 collaborateurs</a:t>
              </a:r>
              <a:r>
                <a:rPr lang="fr-FR" sz="1000" spc="-25" dirty="0">
                  <a:effectLst/>
                  <a:latin typeface="+mj-lt"/>
                  <a:ea typeface="Times New Roman" panose="02020603050405020304" pitchFamily="18" charset="0"/>
                </a:rPr>
                <a:t> fait vivre nos valeurs de notre association :</a:t>
              </a:r>
              <a:r>
                <a:rPr lang="fr-FR" sz="1000" dirty="0">
                  <a:latin typeface="+mj-lt"/>
                  <a:ea typeface="Times New Roman" panose="02020603050405020304" pitchFamily="18" charset="0"/>
                </a:rPr>
                <a:t>                       </a:t>
              </a:r>
            </a:p>
            <a:p>
              <a:pPr algn="ctr" fontAlgn="base">
                <a:lnSpc>
                  <a:spcPts val="1800"/>
                </a:lnSpc>
              </a:pPr>
              <a:r>
                <a:rPr lang="fr-FR" sz="1050" dirty="0">
                  <a:solidFill>
                    <a:srgbClr val="2E4798"/>
                  </a:solidFill>
                  <a:latin typeface="+mj-lt"/>
                  <a:ea typeface="Times New Roman" panose="02020603050405020304" pitchFamily="18" charset="0"/>
                </a:rPr>
                <a:t> </a:t>
              </a:r>
              <a:r>
                <a:rPr lang="fr-FR" sz="1600" spc="-25" dirty="0">
                  <a:solidFill>
                    <a:srgbClr val="2E4798"/>
                  </a:solidFill>
                  <a:effectLst/>
                  <a:latin typeface="+mj-lt"/>
                  <a:ea typeface="Times New Roman" panose="02020603050405020304" pitchFamily="18" charset="0"/>
                </a:rPr>
                <a:t>Audace  - Bienveillance  - Intégrité</a:t>
              </a:r>
            </a:p>
            <a:p>
              <a:pPr algn="just" fontAlgn="base">
                <a:lnSpc>
                  <a:spcPts val="1800"/>
                </a:lnSpc>
              </a:pPr>
              <a:r>
                <a:rPr lang="fr-FR" sz="1000" spc="-25" dirty="0">
                  <a:effectLst/>
                  <a:latin typeface="+mj-lt"/>
                  <a:ea typeface="Times New Roman" panose="02020603050405020304" pitchFamily="18" charset="0"/>
                </a:rPr>
                <a:t>Vous êtes attirés par des projets concrets qui ont du sens?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voulez vous investir dans une association médico-sociale engagée?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appréciez des équipes fédérées par l’humain ? </a:t>
              </a:r>
              <a:r>
                <a:rPr lang="fr-FR" sz="1200" spc="-25" dirty="0">
                  <a:effectLst/>
                  <a:ea typeface="Times New Roman" panose="02020603050405020304" pitchFamily="18" charset="0"/>
                </a:rPr>
                <a:t>Rejoignez-nous !</a:t>
              </a:r>
            </a:p>
            <a:p>
              <a:pPr algn="just" fontAlgn="base">
                <a:lnSpc>
                  <a:spcPts val="1800"/>
                </a:lnSpc>
              </a:pPr>
              <a:endParaRPr lang="fr-FR" sz="1000" b="1" i="1" spc="-25" dirty="0">
                <a:solidFill>
                  <a:schemeClr val="tx1"/>
                </a:solidFill>
                <a:effectLst/>
                <a:ea typeface="Times New Roman" panose="02020603050405020304" pitchFamily="18" charset="0"/>
              </a:endParaRPr>
            </a:p>
            <a:p>
              <a:pPr algn="just" fontAlgn="base">
                <a:lnSpc>
                  <a:spcPts val="1800"/>
                </a:lnSpc>
              </a:pPr>
              <a:r>
                <a:rPr lang="fr-FR" sz="1000" b="1" i="1" spc="-25" dirty="0">
                  <a:solidFill>
                    <a:schemeClr val="tx1"/>
                  </a:solidFill>
                  <a:effectLst/>
                  <a:ea typeface="Times New Roman" panose="02020603050405020304" pitchFamily="18" charset="0"/>
                </a:rPr>
                <a:t>Nos offres d’emploi sont ouvertes à toutes et tous car nous croyons que la diversité des profils est un élément essentiel pour une vie d’équipe </a:t>
              </a:r>
              <a:r>
                <a:rPr lang="fr-FR" sz="1000" spc="-25" dirty="0">
                  <a:solidFill>
                    <a:schemeClr val="tx1"/>
                  </a:solidFill>
                  <a:effectLst/>
                  <a:ea typeface="Times New Roman" panose="02020603050405020304" pitchFamily="18" charset="0"/>
                </a:rPr>
                <a:t>!</a:t>
              </a:r>
              <a:endParaRPr lang="fr-FR" sz="1000" b="1" spc="-25" dirty="0">
                <a:solidFill>
                  <a:schemeClr val="tx1"/>
                </a:solidFill>
                <a:effectLst/>
                <a:ea typeface="Times New Roman" panose="02020603050405020304" pitchFamily="18" charset="0"/>
              </a:endParaRPr>
            </a:p>
            <a:p>
              <a:pPr algn="just" fontAlgn="base">
                <a:lnSpc>
                  <a:spcPts val="1800"/>
                </a:lnSpc>
              </a:pPr>
              <a:endParaRPr lang="fr-FR" sz="1000" dirty="0">
                <a:effectLst/>
                <a:ea typeface="Times New Roman" panose="02020603050405020304" pitchFamily="18" charset="0"/>
              </a:endParaRPr>
            </a:p>
          </p:txBody>
        </p:sp>
        <p:sp>
          <p:nvSpPr>
            <p:cNvPr id="9" name="Rectangle : avec coins arrondis en diagonale 8">
              <a:extLst>
                <a:ext uri="{FF2B5EF4-FFF2-40B4-BE49-F238E27FC236}">
                  <a16:creationId xmlns:a16="http://schemas.microsoft.com/office/drawing/2014/main" id="{A93D1553-9B8F-3365-1321-0348473EAE80}"/>
                </a:ext>
              </a:extLst>
            </p:cNvPr>
            <p:cNvSpPr/>
            <p:nvPr/>
          </p:nvSpPr>
          <p:spPr>
            <a:xfrm>
              <a:off x="177862" y="6583227"/>
              <a:ext cx="4345121" cy="164648"/>
            </a:xfrm>
            <a:prstGeom prst="round2DiagRect">
              <a:avLst/>
            </a:prstGeom>
            <a:solidFill>
              <a:srgbClr val="D7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spc="-25" dirty="0">
                  <a:solidFill>
                    <a:schemeClr val="tx1"/>
                  </a:solidFill>
                  <a:latin typeface="+mj-lt"/>
                  <a:ea typeface="Times New Roman" panose="02020603050405020304" pitchFamily="18" charset="0"/>
                </a:rPr>
                <a:t>Plus d’information sur</a:t>
              </a:r>
              <a:r>
                <a:rPr lang="fr-FR" sz="1050" dirty="0">
                  <a:solidFill>
                    <a:schemeClr val="tx1"/>
                  </a:solidFill>
                  <a:latin typeface="+mj-lt"/>
                  <a:ea typeface="Calibri" panose="020F0502020204030204" pitchFamily="34" charset="0"/>
                </a:rPr>
                <a:t> notre site </a:t>
              </a:r>
              <a:r>
                <a:rPr lang="fr-FR" sz="1050" u="sng" dirty="0">
                  <a:solidFill>
                    <a:schemeClr val="tx1"/>
                  </a:solidFill>
                  <a:latin typeface="+mj-lt"/>
                  <a:ea typeface="Calibri" panose="020F0502020204030204" pitchFamily="34" charset="0"/>
                  <a:hlinkClick r:id="rId5">
                    <a:extLst>
                      <a:ext uri="{A12FA001-AC4F-418D-AE19-62706E023703}">
                        <ahyp:hlinkClr xmlns:ahyp="http://schemas.microsoft.com/office/drawing/2018/hyperlinkcolor" val="tx"/>
                      </a:ext>
                    </a:extLst>
                  </a:hlinkClick>
                </a:rPr>
                <a:t>www.amsp.fr</a:t>
              </a:r>
              <a:endParaRPr lang="fr-FR" sz="1050" dirty="0">
                <a:solidFill>
                  <a:schemeClr val="tx1"/>
                </a:solidFill>
                <a:latin typeface="+mj-lt"/>
                <a:ea typeface="Times New Roman" panose="02020603050405020304" pitchFamily="18" charset="0"/>
              </a:endParaRPr>
            </a:p>
          </p:txBody>
        </p:sp>
      </p:grpSp>
      <p:graphicFrame>
        <p:nvGraphicFramePr>
          <p:cNvPr id="15" name="Tableau 6">
            <a:extLst>
              <a:ext uri="{FF2B5EF4-FFF2-40B4-BE49-F238E27FC236}">
                <a16:creationId xmlns:a16="http://schemas.microsoft.com/office/drawing/2014/main" id="{74882B00-64B0-B439-A833-F4FB1099A118}"/>
              </a:ext>
            </a:extLst>
          </p:cNvPr>
          <p:cNvGraphicFramePr>
            <a:graphicFrameLocks noGrp="1"/>
          </p:cNvGraphicFramePr>
          <p:nvPr>
            <p:extLst>
              <p:ext uri="{D42A27DB-BD31-4B8C-83A1-F6EECF244321}">
                <p14:modId xmlns:p14="http://schemas.microsoft.com/office/powerpoint/2010/main" val="3578113680"/>
              </p:ext>
            </p:extLst>
          </p:nvPr>
        </p:nvGraphicFramePr>
        <p:xfrm>
          <a:off x="7840652" y="244516"/>
          <a:ext cx="4099914" cy="518160"/>
        </p:xfrm>
        <a:graphic>
          <a:graphicData uri="http://schemas.openxmlformats.org/drawingml/2006/table">
            <a:tbl>
              <a:tblPr firstRow="1" bandRow="1">
                <a:tableStyleId>{5C22544A-7EE6-4342-B048-85BDC9FD1C3A}</a:tableStyleId>
              </a:tblPr>
              <a:tblGrid>
                <a:gridCol w="1366638">
                  <a:extLst>
                    <a:ext uri="{9D8B030D-6E8A-4147-A177-3AD203B41FA5}">
                      <a16:colId xmlns:a16="http://schemas.microsoft.com/office/drawing/2014/main" val="2219422543"/>
                    </a:ext>
                  </a:extLst>
                </a:gridCol>
                <a:gridCol w="1366638">
                  <a:extLst>
                    <a:ext uri="{9D8B030D-6E8A-4147-A177-3AD203B41FA5}">
                      <a16:colId xmlns:a16="http://schemas.microsoft.com/office/drawing/2014/main" val="863250123"/>
                    </a:ext>
                  </a:extLst>
                </a:gridCol>
                <a:gridCol w="1366638">
                  <a:extLst>
                    <a:ext uri="{9D8B030D-6E8A-4147-A177-3AD203B41FA5}">
                      <a16:colId xmlns:a16="http://schemas.microsoft.com/office/drawing/2014/main" val="2977042978"/>
                    </a:ext>
                  </a:extLst>
                </a:gridCol>
              </a:tblGrid>
              <a:tr h="211627">
                <a:tc>
                  <a:txBody>
                    <a:bodyPr/>
                    <a:lstStyle/>
                    <a:p>
                      <a:pPr algn="ctr"/>
                      <a:r>
                        <a:rPr lang="fr-FR" sz="1100" dirty="0">
                          <a:solidFill>
                            <a:schemeClr val="bg1"/>
                          </a:solidFill>
                          <a:latin typeface="+mj-lt"/>
                        </a:rPr>
                        <a:t>CDI</a:t>
                      </a:r>
                    </a:p>
                  </a:txBody>
                  <a:tcPr>
                    <a:solidFill>
                      <a:srgbClr val="2E4798"/>
                    </a:solidFill>
                  </a:tcPr>
                </a:tc>
                <a:tc>
                  <a:txBody>
                    <a:bodyPr/>
                    <a:lstStyle/>
                    <a:p>
                      <a:pPr algn="ctr"/>
                      <a:r>
                        <a:rPr lang="fr-FR" sz="1100" dirty="0">
                          <a:solidFill>
                            <a:schemeClr val="bg1"/>
                          </a:solidFill>
                          <a:latin typeface="+mj-lt"/>
                        </a:rPr>
                        <a:t>Marseille 11e</a:t>
                      </a:r>
                    </a:p>
                  </a:txBody>
                  <a:tcPr>
                    <a:solidFill>
                      <a:srgbClr val="2E4798"/>
                    </a:solidFill>
                  </a:tcPr>
                </a:tc>
                <a:tc>
                  <a:txBody>
                    <a:bodyPr/>
                    <a:lstStyle/>
                    <a:p>
                      <a:r>
                        <a:rPr lang="fr-FR" sz="1100" dirty="0">
                          <a:solidFill>
                            <a:schemeClr val="tx1"/>
                          </a:solidFill>
                        </a:rPr>
                        <a:t>1/04/2025</a:t>
                      </a:r>
                    </a:p>
                  </a:txBody>
                  <a:tcPr>
                    <a:solidFill>
                      <a:srgbClr val="D7E0F7"/>
                    </a:solidFill>
                  </a:tcPr>
                </a:tc>
                <a:extLst>
                  <a:ext uri="{0D108BD9-81ED-4DB2-BD59-A6C34878D82A}">
                    <a16:rowId xmlns:a16="http://schemas.microsoft.com/office/drawing/2014/main" val="2891741740"/>
                  </a:ext>
                </a:extLst>
              </a:tr>
              <a:tr h="211627">
                <a:tc>
                  <a:txBody>
                    <a:bodyPr/>
                    <a:lstStyle/>
                    <a:p>
                      <a:pPr algn="ctr"/>
                      <a:r>
                        <a:rPr lang="fr-FR" sz="1100" dirty="0">
                          <a:solidFill>
                            <a:schemeClr val="tx1"/>
                          </a:solidFill>
                          <a:latin typeface="+mj-lt"/>
                        </a:rPr>
                        <a:t>Statut CADRE</a:t>
                      </a:r>
                    </a:p>
                  </a:txBody>
                  <a:tcPr/>
                </a:tc>
                <a:tc>
                  <a:txBody>
                    <a:bodyPr/>
                    <a:lstStyle/>
                    <a:p>
                      <a:pPr algn="ctr"/>
                      <a:r>
                        <a:rPr lang="fr-FR" sz="1100" dirty="0">
                          <a:solidFill>
                            <a:schemeClr val="tx1"/>
                          </a:solidFill>
                          <a:latin typeface="+mj-lt"/>
                        </a:rPr>
                        <a:t>Temps complet</a:t>
                      </a:r>
                    </a:p>
                  </a:txBody>
                  <a:tcPr/>
                </a:tc>
                <a:tc>
                  <a:txBody>
                    <a:bodyPr/>
                    <a:lstStyle/>
                    <a:p>
                      <a:pPr algn="ctr"/>
                      <a:r>
                        <a:rPr lang="fr-FR" sz="1100" dirty="0">
                          <a:solidFill>
                            <a:schemeClr val="tx1"/>
                          </a:solidFill>
                          <a:latin typeface="+mj-lt"/>
                        </a:rPr>
                        <a:t>Permis B</a:t>
                      </a:r>
                    </a:p>
                  </a:txBody>
                  <a:tcPr/>
                </a:tc>
                <a:extLst>
                  <a:ext uri="{0D108BD9-81ED-4DB2-BD59-A6C34878D82A}">
                    <a16:rowId xmlns:a16="http://schemas.microsoft.com/office/drawing/2014/main" val="756126493"/>
                  </a:ext>
                </a:extLst>
              </a:tr>
            </a:tbl>
          </a:graphicData>
        </a:graphic>
      </p:graphicFrame>
      <p:grpSp>
        <p:nvGrpSpPr>
          <p:cNvPr id="18" name="Groupe 17">
            <a:extLst>
              <a:ext uri="{FF2B5EF4-FFF2-40B4-BE49-F238E27FC236}">
                <a16:creationId xmlns:a16="http://schemas.microsoft.com/office/drawing/2014/main" id="{2E48313B-6D1E-18AA-C93E-517536472102}"/>
              </a:ext>
            </a:extLst>
          </p:cNvPr>
          <p:cNvGrpSpPr/>
          <p:nvPr/>
        </p:nvGrpSpPr>
        <p:grpSpPr>
          <a:xfrm>
            <a:off x="4586541" y="221979"/>
            <a:ext cx="8617748" cy="6467647"/>
            <a:chOff x="4739772" y="-850757"/>
            <a:chExt cx="8528485" cy="7575907"/>
          </a:xfrm>
        </p:grpSpPr>
        <p:sp>
          <p:nvSpPr>
            <p:cNvPr id="11" name="Rectangle 10">
              <a:extLst>
                <a:ext uri="{FF2B5EF4-FFF2-40B4-BE49-F238E27FC236}">
                  <a16:creationId xmlns:a16="http://schemas.microsoft.com/office/drawing/2014/main" id="{93601C20-2372-4EDF-CA54-05C78ACAACB8}"/>
                </a:ext>
              </a:extLst>
            </p:cNvPr>
            <p:cNvSpPr/>
            <p:nvPr/>
          </p:nvSpPr>
          <p:spPr>
            <a:xfrm>
              <a:off x="4739772" y="639295"/>
              <a:ext cx="7197658" cy="5288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000" b="1" u="sng" dirty="0">
                <a:solidFill>
                  <a:schemeClr val="tx1"/>
                </a:solidFill>
                <a:latin typeface="+mj-lt"/>
              </a:endParaRPr>
            </a:p>
            <a:p>
              <a:pPr algn="just"/>
              <a:endParaRPr lang="fr-FR" sz="1000" b="1" u="sng" dirty="0">
                <a:solidFill>
                  <a:schemeClr val="tx1"/>
                </a:solidFill>
                <a:latin typeface="+mj-lt"/>
              </a:endParaRPr>
            </a:p>
            <a:p>
              <a:pPr algn="just"/>
              <a:r>
                <a:rPr lang="fr-FR" sz="1000" b="1" dirty="0">
                  <a:solidFill>
                    <a:schemeClr val="tx1"/>
                  </a:solidFill>
                  <a:effectLst/>
                  <a:latin typeface="+mj-lt"/>
                  <a:ea typeface="Times New Roman" panose="02020603050405020304" pitchFamily="18" charset="0"/>
                </a:rPr>
                <a:t>La </a:t>
              </a:r>
              <a:r>
                <a:rPr lang="fr-FR" sz="1000" b="1" dirty="0">
                  <a:solidFill>
                    <a:schemeClr val="tx1"/>
                  </a:solidFill>
                  <a:latin typeface="+mj-lt"/>
                  <a:ea typeface="Times New Roman" panose="02020603050405020304" pitchFamily="18" charset="0"/>
                </a:rPr>
                <a:t>R</a:t>
              </a:r>
              <a:r>
                <a:rPr lang="fr-FR" sz="1000" b="1" dirty="0">
                  <a:solidFill>
                    <a:schemeClr val="tx1"/>
                  </a:solidFill>
                  <a:effectLst/>
                  <a:latin typeface="+mj-lt"/>
                  <a:ea typeface="Times New Roman" panose="02020603050405020304" pitchFamily="18" charset="0"/>
                </a:rPr>
                <a:t>ésidence </a:t>
              </a:r>
              <a:r>
                <a:rPr lang="fr-FR" sz="1000" b="1" dirty="0">
                  <a:solidFill>
                    <a:schemeClr val="tx1"/>
                  </a:solidFill>
                  <a:latin typeface="+mj-lt"/>
                  <a:ea typeface="Times New Roman" panose="02020603050405020304" pitchFamily="18" charset="0"/>
                </a:rPr>
                <a:t>Charlotte </a:t>
              </a:r>
              <a:r>
                <a:rPr lang="fr-FR" sz="1000" b="1" dirty="0" err="1">
                  <a:solidFill>
                    <a:schemeClr val="tx1"/>
                  </a:solidFill>
                  <a:latin typeface="+mj-lt"/>
                  <a:ea typeface="Times New Roman" panose="02020603050405020304" pitchFamily="18" charset="0"/>
                </a:rPr>
                <a:t>Grawitz</a:t>
              </a:r>
              <a:r>
                <a:rPr lang="fr-FR" sz="1000" b="1" dirty="0">
                  <a:solidFill>
                    <a:schemeClr val="tx1"/>
                  </a:solidFill>
                  <a:latin typeface="+mj-lt"/>
                  <a:ea typeface="Times New Roman" panose="02020603050405020304" pitchFamily="18" charset="0"/>
                </a:rPr>
                <a:t> </a:t>
              </a:r>
              <a:r>
                <a:rPr lang="fr-FR" sz="1000" dirty="0">
                  <a:solidFill>
                    <a:schemeClr val="tx1"/>
                  </a:solidFill>
                  <a:latin typeface="+mj-lt"/>
                  <a:ea typeface="Times New Roman" panose="02020603050405020304" pitchFamily="18" charset="0"/>
                </a:rPr>
                <a:t>est un Établissement d’Accueil Non Médicalisé qui a pour vocation d’accompagner des adultes en situation de handicap présentant une déficience intellectuelle, un handicap, sensoriel, psychique ou physique. Notre mission est de promouvoir l’autonomie, la qualité de vie et la santé de personnes en situation d’handicap, à travers un accompagnement personnalisé.</a:t>
              </a:r>
            </a:p>
            <a:p>
              <a:pPr algn="just"/>
              <a:r>
                <a:rPr lang="fr-FR" sz="1000" dirty="0">
                  <a:solidFill>
                    <a:schemeClr val="tx1"/>
                  </a:solidFill>
                  <a:latin typeface="+mj-lt"/>
                </a:rPr>
                <a:t>Dans le cadre de l’ouverture de l’établissement prévue pour septembre 2025, l’AMSP recrute le directeur adjoint F/H de la Résidence qui accueillera 54 personnes adultes ( 34 en Hébergement et 20 en Accueil de jour).</a:t>
              </a:r>
            </a:p>
            <a:p>
              <a:pPr algn="just"/>
              <a:endParaRPr lang="fr-FR" sz="1000" b="1" u="sng" dirty="0">
                <a:solidFill>
                  <a:schemeClr val="tx1"/>
                </a:solidFill>
                <a:latin typeface="+mj-lt"/>
              </a:endParaRPr>
            </a:p>
            <a:p>
              <a:pPr algn="just"/>
              <a:r>
                <a:rPr lang="fr-FR" sz="1000" b="1" u="sng" dirty="0">
                  <a:solidFill>
                    <a:schemeClr val="tx1"/>
                  </a:solidFill>
                  <a:latin typeface="+mj-lt"/>
                </a:rPr>
                <a:t>Descriptif du poste</a:t>
              </a:r>
            </a:p>
            <a:p>
              <a:pPr algn="just">
                <a:tabLst>
                  <a:tab pos="2743200" algn="l"/>
                </a:tabLst>
              </a:pPr>
              <a:r>
                <a:rPr lang="fr-FR" sz="1000" dirty="0">
                  <a:solidFill>
                    <a:schemeClr val="tx1"/>
                  </a:solidFill>
                  <a:effectLst/>
                  <a:ea typeface="Times New Roman" panose="02020603050405020304" pitchFamily="18" charset="0"/>
                </a:rPr>
                <a:t>Sous l’autorité de la Directrice du pole, vous assurez une mission globale de management, d’organisation et de gestion des activités de l’établissement.  Vous aurez ainsi en charge les missions suivantes : </a:t>
              </a:r>
            </a:p>
            <a:p>
              <a:pPr algn="just">
                <a:tabLst>
                  <a:tab pos="2743200" algn="l"/>
                </a:tabLst>
              </a:pPr>
              <a:r>
                <a:rPr lang="fr-FR" sz="1000" dirty="0">
                  <a:solidFill>
                    <a:schemeClr val="tx1"/>
                  </a:solidFill>
                  <a:effectLst/>
                  <a:ea typeface="Times New Roman" panose="02020603050405020304" pitchFamily="18" charset="0"/>
                </a:rPr>
                <a:t> </a:t>
              </a:r>
              <a:r>
                <a:rPr lang="fr-FR" sz="1000" b="1" dirty="0">
                  <a:solidFill>
                    <a:schemeClr val="tx1"/>
                  </a:solidFill>
                  <a:effectLst/>
                  <a:ea typeface="Times New Roman" panose="02020603050405020304" pitchFamily="18" charset="0"/>
                </a:rPr>
                <a:t>Missions financières et budgétaires :</a:t>
              </a:r>
            </a:p>
            <a:p>
              <a:pPr marL="171450" indent="-171450" algn="just">
                <a:buFont typeface="Wingdings" panose="05000000000000000000" pitchFamily="2" charset="2"/>
                <a:buChar char="Ø"/>
                <a:tabLst>
                  <a:tab pos="2743200" algn="l"/>
                </a:tabLst>
              </a:pPr>
              <a:r>
                <a:rPr lang="fr-FR" sz="1000" dirty="0">
                  <a:solidFill>
                    <a:schemeClr val="tx1"/>
                  </a:solidFill>
                  <a:ea typeface="Times New Roman" panose="02020603050405020304" pitchFamily="18" charset="0"/>
                </a:rPr>
                <a:t>Suivre le budget des activés pédagogiques et de loisirs des différents services,</a:t>
              </a:r>
            </a:p>
            <a:p>
              <a:pPr marL="171450" indent="-171450" algn="just">
                <a:buFont typeface="Wingdings" panose="05000000000000000000" pitchFamily="2" charset="2"/>
                <a:buChar char="Ø"/>
                <a:tabLst>
                  <a:tab pos="2743200" algn="l"/>
                </a:tabLst>
              </a:pPr>
              <a:r>
                <a:rPr lang="fr-FR" sz="1000" dirty="0">
                  <a:solidFill>
                    <a:schemeClr val="tx1"/>
                  </a:solidFill>
                  <a:ea typeface="Times New Roman" panose="02020603050405020304" pitchFamily="18" charset="0"/>
                </a:rPr>
                <a:t>Être force de proposition quant aux activités à mettre en place au bénéfice des personnes accompagnées et les dépenses afférentes,</a:t>
              </a:r>
            </a:p>
            <a:p>
              <a:pPr marL="171450" indent="-171450" algn="just">
                <a:buFont typeface="Wingdings" panose="05000000000000000000" pitchFamily="2" charset="2"/>
                <a:buChar char="Ø"/>
                <a:tabLst>
                  <a:tab pos="2743200" algn="l"/>
                </a:tabLst>
              </a:pPr>
              <a:r>
                <a:rPr lang="fr-FR" sz="1000" dirty="0">
                  <a:solidFill>
                    <a:schemeClr val="tx1"/>
                  </a:solidFill>
                  <a:ea typeface="Times New Roman" panose="02020603050405020304" pitchFamily="18" charset="0"/>
                </a:rPr>
                <a:t>Établir, en lien avec le ou la cadre de gestion, un </a:t>
              </a:r>
              <a:r>
                <a:rPr lang="fr-FR" sz="1000" dirty="0" err="1">
                  <a:solidFill>
                    <a:schemeClr val="tx1"/>
                  </a:solidFill>
                  <a:ea typeface="Times New Roman" panose="02020603050405020304" pitchFamily="18" charset="0"/>
                </a:rPr>
                <a:t>reporting</a:t>
              </a:r>
              <a:r>
                <a:rPr lang="fr-FR" sz="1000" dirty="0">
                  <a:solidFill>
                    <a:schemeClr val="tx1"/>
                  </a:solidFill>
                  <a:ea typeface="Times New Roman" panose="02020603050405020304" pitchFamily="18" charset="0"/>
                </a:rPr>
                <a:t> à minima trimestriel à la directrice du pole de l’état du budget et des dépenses non couvertes.</a:t>
              </a:r>
            </a:p>
            <a:p>
              <a:pPr algn="just">
                <a:tabLst>
                  <a:tab pos="2743200" algn="l"/>
                </a:tabLst>
              </a:pPr>
              <a:r>
                <a:rPr lang="fr-FR" sz="1000" b="1" dirty="0">
                  <a:solidFill>
                    <a:schemeClr val="tx1"/>
                  </a:solidFill>
                  <a:ea typeface="Times New Roman" panose="02020603050405020304" pitchFamily="18" charset="0"/>
                </a:rPr>
                <a:t>Missions Institutionnelles:</a:t>
              </a:r>
            </a:p>
            <a:p>
              <a:pPr marL="171450" indent="-171450" algn="just">
                <a:buFont typeface="Wingdings" panose="05000000000000000000" pitchFamily="2" charset="2"/>
                <a:buChar char="Ø"/>
                <a:tabLst>
                  <a:tab pos="2743200" algn="l"/>
                </a:tabLst>
              </a:pPr>
              <a:r>
                <a:rPr lang="fr-FR" sz="1000" dirty="0">
                  <a:solidFill>
                    <a:schemeClr val="tx1"/>
                  </a:solidFill>
                  <a:ea typeface="Times New Roman" panose="02020603050405020304" pitchFamily="18" charset="0"/>
                </a:rPr>
                <a:t>Assurer la mise en œuvre permanente des actions éducatives et pédagogiques en conformité avec le projet d’établissement.</a:t>
              </a:r>
            </a:p>
            <a:p>
              <a:pPr marL="171450" indent="-171450" algn="just">
                <a:buFont typeface="Wingdings" panose="05000000000000000000" pitchFamily="2" charset="2"/>
                <a:buChar char="Ø"/>
                <a:tabLst>
                  <a:tab pos="2743200" algn="l"/>
                </a:tabLst>
              </a:pPr>
              <a:r>
                <a:rPr lang="fr-FR" sz="1000" dirty="0">
                  <a:solidFill>
                    <a:schemeClr val="tx1"/>
                  </a:solidFill>
                  <a:ea typeface="Times New Roman" panose="02020603050405020304" pitchFamily="18" charset="0"/>
                </a:rPr>
                <a:t>Superviser les bilans d’activités,</a:t>
              </a:r>
            </a:p>
            <a:p>
              <a:pPr marL="171450" indent="-171450" algn="just">
                <a:buFont typeface="Wingdings" panose="05000000000000000000" pitchFamily="2" charset="2"/>
                <a:buChar char="Ø"/>
                <a:tabLst>
                  <a:tab pos="2743200" algn="l"/>
                </a:tabLst>
              </a:pPr>
              <a:r>
                <a:rPr lang="fr-FR" sz="1000" dirty="0">
                  <a:solidFill>
                    <a:schemeClr val="tx1"/>
                  </a:solidFill>
                  <a:ea typeface="Times New Roman" panose="02020603050405020304" pitchFamily="18" charset="0"/>
                </a:rPr>
                <a:t>Inscrire les pratiques professionnelles dans une logique de parcours des personnes accueillies.</a:t>
              </a:r>
            </a:p>
            <a:p>
              <a:pPr marL="171450" indent="-171450" algn="just">
                <a:buFont typeface="Wingdings" panose="05000000000000000000" pitchFamily="2" charset="2"/>
                <a:buChar char="Ø"/>
                <a:tabLst>
                  <a:tab pos="2743200" algn="l"/>
                </a:tabLst>
              </a:pPr>
              <a:r>
                <a:rPr lang="fr-FR" sz="1000" dirty="0">
                  <a:solidFill>
                    <a:schemeClr val="tx1"/>
                  </a:solidFill>
                  <a:ea typeface="Times New Roman" panose="02020603050405020304" pitchFamily="18" charset="0"/>
                </a:rPr>
                <a:t>Garantir la bientraitance institutionnelle</a:t>
              </a:r>
            </a:p>
            <a:p>
              <a:pPr algn="just">
                <a:tabLst>
                  <a:tab pos="2743200" algn="l"/>
                </a:tabLst>
              </a:pPr>
              <a:r>
                <a:rPr lang="fr-FR" sz="1000" b="1" dirty="0">
                  <a:solidFill>
                    <a:schemeClr val="tx1"/>
                  </a:solidFill>
                  <a:ea typeface="Times New Roman" panose="02020603050405020304" pitchFamily="18" charset="0"/>
                </a:rPr>
                <a:t>Missions Ressources humaines:</a:t>
              </a:r>
            </a:p>
            <a:p>
              <a:pPr marL="171450" indent="-171450" algn="just">
                <a:buFont typeface="Wingdings" panose="05000000000000000000" pitchFamily="2" charset="2"/>
                <a:buChar char="Ø"/>
                <a:tabLst>
                  <a:tab pos="2743200" algn="l"/>
                </a:tabLst>
              </a:pPr>
              <a:r>
                <a:rPr lang="fr-FR" sz="1000" dirty="0">
                  <a:solidFill>
                    <a:schemeClr val="tx1"/>
                  </a:solidFill>
                  <a:ea typeface="Times New Roman" panose="02020603050405020304" pitchFamily="18" charset="0"/>
                </a:rPr>
                <a:t>Superviser les recrutements et les plannings en lien avec les autres cadres de l’établissement,</a:t>
              </a:r>
            </a:p>
            <a:p>
              <a:pPr marL="171450" indent="-171450" algn="just">
                <a:buFont typeface="Wingdings" panose="05000000000000000000" pitchFamily="2" charset="2"/>
                <a:buChar char="Ø"/>
                <a:tabLst>
                  <a:tab pos="2743200" algn="l"/>
                </a:tabLst>
              </a:pPr>
              <a:r>
                <a:rPr lang="fr-FR" sz="1000" dirty="0">
                  <a:solidFill>
                    <a:schemeClr val="tx1"/>
                  </a:solidFill>
                  <a:ea typeface="Times New Roman" panose="02020603050405020304" pitchFamily="18" charset="0"/>
                </a:rPr>
                <a:t>Superviser les réunions d’équipe qui seront animées par le ou la chef(</a:t>
              </a:r>
              <a:r>
                <a:rPr lang="fr-FR" sz="1000" dirty="0" err="1">
                  <a:solidFill>
                    <a:schemeClr val="tx1"/>
                  </a:solidFill>
                  <a:ea typeface="Times New Roman" panose="02020603050405020304" pitchFamily="18" charset="0"/>
                </a:rPr>
                <a:t>fe</a:t>
              </a:r>
              <a:r>
                <a:rPr lang="fr-FR" sz="1000" dirty="0">
                  <a:solidFill>
                    <a:schemeClr val="tx1"/>
                  </a:solidFill>
                  <a:ea typeface="Times New Roman" panose="02020603050405020304" pitchFamily="18" charset="0"/>
                </a:rPr>
                <a:t>) de service et / ou les coordonnateurs ( </a:t>
              </a:r>
              <a:r>
                <a:rPr lang="fr-FR" sz="1000" dirty="0" err="1">
                  <a:solidFill>
                    <a:schemeClr val="tx1"/>
                  </a:solidFill>
                  <a:ea typeface="Times New Roman" panose="02020603050405020304" pitchFamily="18" charset="0"/>
                </a:rPr>
                <a:t>trices</a:t>
              </a:r>
              <a:r>
                <a:rPr lang="fr-FR" sz="1000" dirty="0">
                  <a:solidFill>
                    <a:schemeClr val="tx1"/>
                  </a:solidFill>
                  <a:ea typeface="Times New Roman" panose="02020603050405020304" pitchFamily="18" charset="0"/>
                </a:rPr>
                <a:t>).</a:t>
              </a:r>
            </a:p>
            <a:p>
              <a:pPr marL="171450" indent="-171450" algn="just">
                <a:buFont typeface="Wingdings" panose="05000000000000000000" pitchFamily="2" charset="2"/>
                <a:buChar char="Ø"/>
                <a:tabLst>
                  <a:tab pos="2743200" algn="l"/>
                </a:tabLst>
              </a:pPr>
              <a:r>
                <a:rPr lang="fr-FR" sz="1000" dirty="0">
                  <a:solidFill>
                    <a:schemeClr val="tx1"/>
                  </a:solidFill>
                  <a:ea typeface="Times New Roman" panose="02020603050405020304" pitchFamily="18" charset="0"/>
                </a:rPr>
                <a:t>Garantir le respect des procédures RH associatives</a:t>
              </a:r>
            </a:p>
            <a:p>
              <a:pPr algn="just">
                <a:tabLst>
                  <a:tab pos="2743200" algn="l"/>
                </a:tabLst>
              </a:pPr>
              <a:r>
                <a:rPr lang="fr-FR" sz="1000" b="1" dirty="0">
                  <a:solidFill>
                    <a:schemeClr val="tx1"/>
                  </a:solidFill>
                  <a:ea typeface="Times New Roman" panose="02020603050405020304" pitchFamily="18" charset="0"/>
                </a:rPr>
                <a:t>Missions sécurité et conformité:</a:t>
              </a:r>
            </a:p>
            <a:p>
              <a:pPr marL="171450" indent="-171450" algn="just">
                <a:buFont typeface="Wingdings" panose="05000000000000000000" pitchFamily="2" charset="2"/>
                <a:buChar char="Ø"/>
                <a:tabLst>
                  <a:tab pos="2743200" algn="l"/>
                </a:tabLst>
              </a:pPr>
              <a:r>
                <a:rPr lang="fr-FR" sz="1000" dirty="0">
                  <a:solidFill>
                    <a:schemeClr val="tx1"/>
                  </a:solidFill>
                  <a:ea typeface="Times New Roman" panose="02020603050405020304" pitchFamily="18" charset="0"/>
                </a:rPr>
                <a:t>En collaboration avec la directrice du pole, veiller à la conformité de l’établissement aux normes d’hygiène et de sécurité,</a:t>
              </a:r>
            </a:p>
            <a:p>
              <a:pPr marL="171450" indent="-171450" algn="just">
                <a:buFont typeface="Wingdings" panose="05000000000000000000" pitchFamily="2" charset="2"/>
                <a:buChar char="Ø"/>
                <a:tabLst>
                  <a:tab pos="2743200" algn="l"/>
                </a:tabLst>
              </a:pPr>
              <a:r>
                <a:rPr lang="fr-FR" sz="1000" dirty="0">
                  <a:solidFill>
                    <a:schemeClr val="tx1"/>
                  </a:solidFill>
                  <a:ea typeface="Times New Roman" panose="02020603050405020304" pitchFamily="18" charset="0"/>
                </a:rPr>
                <a:t>Assurer le retroplanning des contrôles obligatoires,</a:t>
              </a:r>
            </a:p>
            <a:p>
              <a:pPr marL="171450" indent="-171450" algn="just">
                <a:buFont typeface="Wingdings" panose="05000000000000000000" pitchFamily="2" charset="2"/>
                <a:buChar char="Ø"/>
                <a:tabLst>
                  <a:tab pos="2743200" algn="l"/>
                </a:tabLst>
              </a:pPr>
              <a:r>
                <a:rPr lang="fr-FR" sz="1000" dirty="0">
                  <a:solidFill>
                    <a:schemeClr val="tx1"/>
                  </a:solidFill>
                  <a:ea typeface="Times New Roman" panose="02020603050405020304" pitchFamily="18" charset="0"/>
                </a:rPr>
                <a:t>Suivre les travaux en cours en lien avec le ou la cadre de gestion la directrice du pole et le responsable patrimoine</a:t>
              </a:r>
            </a:p>
            <a:p>
              <a:pPr algn="just">
                <a:tabLst>
                  <a:tab pos="2743200" algn="l"/>
                </a:tabLst>
              </a:pPr>
              <a:endParaRPr lang="fr-FR" sz="1000" dirty="0">
                <a:solidFill>
                  <a:schemeClr val="tx1"/>
                </a:solidFill>
                <a:ea typeface="Times New Roman" panose="02020603050405020304" pitchFamily="18" charset="0"/>
              </a:endParaRPr>
            </a:p>
            <a:p>
              <a:pPr lvl="0" algn="just"/>
              <a:r>
                <a:rPr lang="fr-FR" sz="1000" b="1" u="sng" dirty="0">
                  <a:solidFill>
                    <a:schemeClr val="tx1"/>
                  </a:solidFill>
                  <a:effectLst/>
                  <a:ea typeface="Times New Roman" panose="02020603050405020304" pitchFamily="18" charset="0"/>
                </a:rPr>
                <a:t>Profil recherché</a:t>
              </a:r>
            </a:p>
            <a:p>
              <a:pPr marL="171450" indent="-171450" algn="just">
                <a:buFont typeface="Wingdings" panose="05000000000000000000" pitchFamily="2" charset="2"/>
                <a:buChar char="Ø"/>
                <a:tabLst>
                  <a:tab pos="2743200" algn="l"/>
                </a:tabLst>
              </a:pPr>
              <a:r>
                <a:rPr lang="fr-FR" sz="1000" dirty="0">
                  <a:solidFill>
                    <a:schemeClr val="tx1"/>
                  </a:solidFill>
                  <a:effectLst/>
                  <a:ea typeface="Times New Roman" panose="02020603050405020304" pitchFamily="18" charset="0"/>
                </a:rPr>
                <a:t>Vous êtes diplômé de niveau 6 ou 7 orienté management des organisations sociales et médico-sociales et ou ingénierie sociale.</a:t>
              </a:r>
            </a:p>
            <a:p>
              <a:pPr marL="171450" indent="-171450" algn="just">
                <a:buFont typeface="Wingdings" panose="05000000000000000000" pitchFamily="2" charset="2"/>
                <a:buChar char="Ø"/>
                <a:tabLst>
                  <a:tab pos="2743200" algn="l"/>
                </a:tabLst>
              </a:pPr>
              <a:r>
                <a:rPr lang="fr-FR" sz="1000" dirty="0">
                  <a:solidFill>
                    <a:schemeClr val="tx1"/>
                  </a:solidFill>
                  <a:effectLst/>
                  <a:ea typeface="Times New Roman" panose="02020603050405020304" pitchFamily="18" charset="0"/>
                </a:rPr>
                <a:t>Vous justifiez d’une première expérience significative et réussie d’encadrement d’équipe pluridisciplinaire en </a:t>
              </a:r>
              <a:r>
                <a:rPr lang="fr-FR" sz="1000" dirty="0" err="1">
                  <a:solidFill>
                    <a:schemeClr val="tx1"/>
                  </a:solidFill>
                  <a:effectLst/>
                  <a:ea typeface="Times New Roman" panose="02020603050405020304" pitchFamily="18" charset="0"/>
                </a:rPr>
                <a:t>ESMS</a:t>
              </a:r>
              <a:r>
                <a:rPr lang="fr-FR" sz="1000" dirty="0">
                  <a:solidFill>
                    <a:schemeClr val="tx1"/>
                  </a:solidFill>
                  <a:effectLst/>
                  <a:ea typeface="Times New Roman" panose="02020603050405020304" pitchFamily="18" charset="0"/>
                </a:rPr>
                <a:t>.</a:t>
              </a:r>
            </a:p>
            <a:p>
              <a:pPr marL="171450" indent="-171450" algn="just">
                <a:buFont typeface="Wingdings" panose="05000000000000000000" pitchFamily="2" charset="2"/>
                <a:buChar char="Ø"/>
                <a:tabLst>
                  <a:tab pos="2743200" algn="l"/>
                </a:tabLst>
              </a:pPr>
              <a:r>
                <a:rPr lang="fr-FR" sz="1000" dirty="0">
                  <a:solidFill>
                    <a:schemeClr val="tx1"/>
                  </a:solidFill>
                  <a:effectLst/>
                  <a:ea typeface="Times New Roman" panose="02020603050405020304" pitchFamily="18" charset="0"/>
                </a:rPr>
                <a:t>Vous avez le sens de l’organisation et de la rigueur et savez faire preuve de réactivité. Vous êtes reconnu pour votre sens du relationnel, des responsabilités et votre esprit d’équipe.</a:t>
              </a:r>
            </a:p>
            <a:p>
              <a:pPr marL="171450" indent="-171450" algn="just">
                <a:buFont typeface="Wingdings" panose="05000000000000000000" pitchFamily="2" charset="2"/>
                <a:buChar char="Ø"/>
                <a:tabLst>
                  <a:tab pos="2743200" algn="l"/>
                </a:tabLst>
              </a:pPr>
              <a:r>
                <a:rPr lang="fr-FR" sz="1000" dirty="0">
                  <a:solidFill>
                    <a:schemeClr val="tx1"/>
                  </a:solidFill>
                  <a:ea typeface="Times New Roman" panose="02020603050405020304" pitchFamily="18" charset="0"/>
                </a:rPr>
                <a:t>Une connaissance du public porteur de handicap et du trouble du spectre autistique est nécessaire</a:t>
              </a:r>
              <a:endParaRPr lang="fr-FR" sz="1000" dirty="0">
                <a:solidFill>
                  <a:schemeClr val="tx1"/>
                </a:solidFill>
                <a:effectLst/>
                <a:ea typeface="Times New Roman" panose="02020603050405020304" pitchFamily="18" charset="0"/>
              </a:endParaRPr>
            </a:p>
            <a:p>
              <a:pPr algn="just"/>
              <a:endParaRPr lang="fr-FR" sz="1000" b="1" spc="-25" dirty="0">
                <a:solidFill>
                  <a:schemeClr val="tx1"/>
                </a:solidFill>
                <a:effectLst/>
                <a:ea typeface="Times New Roman" panose="02020603050405020304" pitchFamily="18" charset="0"/>
              </a:endParaRPr>
            </a:p>
            <a:p>
              <a:pPr algn="just"/>
              <a:r>
                <a:rPr lang="fr-FR" sz="1000" b="1" spc="-25" dirty="0">
                  <a:solidFill>
                    <a:schemeClr val="tx1"/>
                  </a:solidFill>
                  <a:effectLst/>
                  <a:ea typeface="Times New Roman" panose="02020603050405020304" pitchFamily="18" charset="0"/>
                </a:rPr>
                <a:t>Ce que l’association peut vous apporter</a:t>
              </a:r>
              <a:endParaRPr lang="fr-FR" sz="1000" dirty="0">
                <a:solidFill>
                  <a:schemeClr val="tx1"/>
                </a:solidFill>
                <a:effectLst/>
                <a:ea typeface="Times New Roman" panose="02020603050405020304" pitchFamily="18" charset="0"/>
              </a:endParaRPr>
            </a:p>
            <a:p>
              <a:pPr marL="342900" lvl="0" indent="-342900" fontAlgn="base">
                <a:lnSpc>
                  <a:spcPts val="1800"/>
                </a:lnSpc>
                <a:buFont typeface="Wingdings" panose="05000000000000000000" pitchFamily="2" charset="2"/>
                <a:buChar char=""/>
              </a:pPr>
              <a:r>
                <a:rPr lang="fr-FR" sz="1000" spc="-25" dirty="0">
                  <a:solidFill>
                    <a:schemeClr val="tx1"/>
                  </a:solidFill>
                  <a:effectLst/>
                  <a:ea typeface="Times New Roman" panose="02020603050405020304" pitchFamily="18" charset="0"/>
                </a:rPr>
                <a:t>Un environnement de travail agréable avec tous les avantages de la convention 66.</a:t>
              </a:r>
              <a:endParaRPr lang="fr-FR" sz="1000" dirty="0">
                <a:solidFill>
                  <a:schemeClr val="tx1"/>
                </a:solidFill>
                <a:effectLst/>
                <a:ea typeface="Times New Roman" panose="02020603050405020304" pitchFamily="18" charset="0"/>
              </a:endParaRPr>
            </a:p>
            <a:p>
              <a:pPr marL="342900" lvl="0" indent="-342900" fontAlgn="base">
                <a:lnSpc>
                  <a:spcPts val="1800"/>
                </a:lnSpc>
                <a:buFont typeface="Wingdings" panose="05000000000000000000" pitchFamily="2" charset="2"/>
                <a:buChar char=""/>
              </a:pPr>
              <a:r>
                <a:rPr lang="fr-FR" sz="1000" spc="-25" dirty="0">
                  <a:solidFill>
                    <a:schemeClr val="tx1"/>
                  </a:solidFill>
                  <a:effectLst/>
                  <a:ea typeface="Times New Roman" panose="02020603050405020304" pitchFamily="18" charset="0"/>
                </a:rPr>
                <a:t>Un cadre responsabilisant qui donne de l’autonomie et offre la possibilité d’évoluer.</a:t>
              </a:r>
              <a:endParaRPr lang="fr-FR" sz="1000" dirty="0">
                <a:solidFill>
                  <a:schemeClr val="tx1"/>
                </a:solidFill>
                <a:effectLst/>
                <a:ea typeface="Times New Roman" panose="02020603050405020304" pitchFamily="18" charset="0"/>
              </a:endParaRPr>
            </a:p>
            <a:p>
              <a:pPr algn="just"/>
              <a:endParaRPr lang="fr-FR" sz="1000" dirty="0">
                <a:solidFill>
                  <a:schemeClr val="tx1"/>
                </a:solidFill>
                <a:effectLst/>
                <a:ea typeface="Times New Roman" panose="02020603050405020304" pitchFamily="18" charset="0"/>
              </a:endParaRPr>
            </a:p>
          </p:txBody>
        </p:sp>
        <p:sp>
          <p:nvSpPr>
            <p:cNvPr id="12" name="ZoneTexte 11">
              <a:extLst>
                <a:ext uri="{FF2B5EF4-FFF2-40B4-BE49-F238E27FC236}">
                  <a16:creationId xmlns:a16="http://schemas.microsoft.com/office/drawing/2014/main" id="{E8D528F9-BC4C-07F1-29D3-AD7F6F737B8A}"/>
                </a:ext>
              </a:extLst>
            </p:cNvPr>
            <p:cNvSpPr txBox="1"/>
            <p:nvPr/>
          </p:nvSpPr>
          <p:spPr>
            <a:xfrm>
              <a:off x="5038292" y="-850757"/>
              <a:ext cx="2947639" cy="335741"/>
            </a:xfrm>
            <a:prstGeom prst="rect">
              <a:avLst/>
            </a:prstGeom>
            <a:noFill/>
          </p:spPr>
          <p:txBody>
            <a:bodyPr wrap="square">
              <a:spAutoFit/>
            </a:bodyPr>
            <a:lstStyle/>
            <a:p>
              <a:pPr algn="l"/>
              <a:r>
                <a:rPr lang="fr-FR" sz="1600" b="1" dirty="0"/>
                <a:t>DIRECTEUR ADJOINT F/H</a:t>
              </a:r>
              <a:endParaRPr lang="fr-FR" sz="1600" b="1" kern="1200" dirty="0">
                <a:solidFill>
                  <a:schemeClr val="tx1"/>
                </a:solidFill>
                <a:effectLst/>
                <a:latin typeface="+mn-lt"/>
                <a:ea typeface="+mn-ea"/>
                <a:cs typeface="+mn-cs"/>
              </a:endParaRPr>
            </a:p>
          </p:txBody>
        </p:sp>
        <p:sp>
          <p:nvSpPr>
            <p:cNvPr id="13" name="Rectangle : avec coins arrondis en diagonale 12">
              <a:extLst>
                <a:ext uri="{FF2B5EF4-FFF2-40B4-BE49-F238E27FC236}">
                  <a16:creationId xmlns:a16="http://schemas.microsoft.com/office/drawing/2014/main" id="{D261D11F-21BA-EAD4-7768-64F6B029B9FC}"/>
                </a:ext>
              </a:extLst>
            </p:cNvPr>
            <p:cNvSpPr/>
            <p:nvPr/>
          </p:nvSpPr>
          <p:spPr>
            <a:xfrm>
              <a:off x="9689261" y="6481892"/>
              <a:ext cx="977726" cy="243258"/>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lnSpc>
                  <a:spcPts val="1800"/>
                </a:lnSpc>
              </a:pPr>
              <a:r>
                <a:rPr lang="fr-FR" sz="1100" spc="-25" dirty="0">
                  <a:solidFill>
                    <a:schemeClr val="tx1"/>
                  </a:solidFill>
                  <a:effectLst/>
                  <a:ea typeface="Times New Roman" panose="02020603050405020304" pitchFamily="18" charset="0"/>
                </a:rPr>
                <a:t>Postuler</a:t>
              </a:r>
              <a:r>
                <a:rPr lang="fr-FR" sz="1050" spc="-25" dirty="0">
                  <a:solidFill>
                    <a:schemeClr val="tx1"/>
                  </a:solidFill>
                  <a:effectLst/>
                  <a:ea typeface="Times New Roman" panose="02020603050405020304" pitchFamily="18" charset="0"/>
                </a:rPr>
                <a:t> </a:t>
              </a:r>
              <a:endParaRPr lang="fr-FR" sz="1050" dirty="0">
                <a:solidFill>
                  <a:schemeClr val="tx1"/>
                </a:solidFill>
              </a:endParaRPr>
            </a:p>
          </p:txBody>
        </p:sp>
        <p:sp>
          <p:nvSpPr>
            <p:cNvPr id="17" name="ZoneTexte 16">
              <a:extLst>
                <a:ext uri="{FF2B5EF4-FFF2-40B4-BE49-F238E27FC236}">
                  <a16:creationId xmlns:a16="http://schemas.microsoft.com/office/drawing/2014/main" id="{19586D3A-FFDD-437B-F3ED-9190B2B27D23}"/>
                </a:ext>
              </a:extLst>
            </p:cNvPr>
            <p:cNvSpPr txBox="1"/>
            <p:nvPr/>
          </p:nvSpPr>
          <p:spPr>
            <a:xfrm>
              <a:off x="10840367" y="6450453"/>
              <a:ext cx="2427890" cy="274697"/>
            </a:xfrm>
            <a:prstGeom prst="rect">
              <a:avLst/>
            </a:prstGeom>
            <a:noFill/>
          </p:spPr>
          <p:txBody>
            <a:bodyPr wrap="square">
              <a:spAutoFit/>
            </a:bodyPr>
            <a:lstStyle/>
            <a:p>
              <a:r>
                <a:rPr lang="fr-FR" sz="1200" u="sng" dirty="0">
                  <a:solidFill>
                    <a:srgbClr val="0070C0"/>
                  </a:solidFill>
                </a:rPr>
                <a:t>siege@amsp.fr</a:t>
              </a:r>
            </a:p>
          </p:txBody>
        </p:sp>
      </p:grpSp>
      <p:cxnSp>
        <p:nvCxnSpPr>
          <p:cNvPr id="3" name="Connecteur droit 2">
            <a:extLst>
              <a:ext uri="{FF2B5EF4-FFF2-40B4-BE49-F238E27FC236}">
                <a16:creationId xmlns:a16="http://schemas.microsoft.com/office/drawing/2014/main" id="{7B8AE936-6EC9-759F-2415-D2E8ADB57D84}"/>
              </a:ext>
            </a:extLst>
          </p:cNvPr>
          <p:cNvCxnSpPr>
            <a:cxnSpLocks/>
          </p:cNvCxnSpPr>
          <p:nvPr/>
        </p:nvCxnSpPr>
        <p:spPr>
          <a:xfrm>
            <a:off x="4515999" y="756445"/>
            <a:ext cx="0" cy="59897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745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109</TotalTime>
  <Words>732</Words>
  <Application>Microsoft Office PowerPoint</Application>
  <PresentationFormat>Grand écran</PresentationFormat>
  <Paragraphs>51</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Aptos</vt:lpstr>
      <vt:lpstr>Aptos Display</vt:lpstr>
      <vt:lpstr>Arial</vt:lpstr>
      <vt:lpstr>Wingdings</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Astrid Froment</dc:creator>
  <cp:lastModifiedBy>Oriane LAOUT</cp:lastModifiedBy>
  <cp:revision>28</cp:revision>
  <dcterms:created xsi:type="dcterms:W3CDTF">2024-03-27T14:53:47Z</dcterms:created>
  <dcterms:modified xsi:type="dcterms:W3CDTF">2025-01-09T15:49:38Z</dcterms:modified>
</cp:coreProperties>
</file>