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2" d="100"/>
          <a:sy n="112" d="100"/>
        </p:scale>
        <p:origin x="2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09/01/2025</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09/01/2025</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675920313"/>
              </p:ext>
            </p:extLst>
          </p:nvPr>
        </p:nvGraphicFramePr>
        <p:xfrm>
          <a:off x="7840652" y="244516"/>
          <a:ext cx="4099914" cy="51816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Marseille 11e</a:t>
                      </a:r>
                    </a:p>
                  </a:txBody>
                  <a:tcPr>
                    <a:solidFill>
                      <a:srgbClr val="2E4798"/>
                    </a:solidFill>
                  </a:tcPr>
                </a:tc>
                <a:tc>
                  <a:txBody>
                    <a:bodyPr/>
                    <a:lstStyle/>
                    <a:p>
                      <a:r>
                        <a:rPr lang="fr-FR" sz="1100" dirty="0">
                          <a:solidFill>
                            <a:schemeClr val="tx1"/>
                          </a:solidFill>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Statut CADRE</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79981" y="337914"/>
            <a:ext cx="8448102" cy="6296320"/>
            <a:chOff x="4684405" y="357467"/>
            <a:chExt cx="8448102" cy="6244001"/>
          </a:xfrm>
        </p:grpSpPr>
        <p:sp>
          <p:nvSpPr>
            <p:cNvPr id="11" name="Rectangle 10">
              <a:extLst>
                <a:ext uri="{FF2B5EF4-FFF2-40B4-BE49-F238E27FC236}">
                  <a16:creationId xmlns:a16="http://schemas.microsoft.com/office/drawing/2014/main" id="{93601C20-2372-4EDF-CA54-05C78ACAACB8}"/>
                </a:ext>
              </a:extLst>
            </p:cNvPr>
            <p:cNvSpPr/>
            <p:nvPr/>
          </p:nvSpPr>
          <p:spPr>
            <a:xfrm>
              <a:off x="4684405" y="539845"/>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900" b="1" u="sng" dirty="0">
                <a:solidFill>
                  <a:schemeClr val="tx1"/>
                </a:solidFill>
                <a:latin typeface="+mj-lt"/>
              </a:endParaRPr>
            </a:p>
            <a:p>
              <a:pPr algn="just"/>
              <a:endParaRPr lang="fr-FR" sz="900" b="1" u="sng" dirty="0">
                <a:solidFill>
                  <a:schemeClr val="tx1"/>
                </a:solidFill>
                <a:latin typeface="+mj-lt"/>
              </a:endParaRPr>
            </a:p>
            <a:p>
              <a:pPr algn="just"/>
              <a:r>
                <a:rPr lang="fr-FR" sz="900" dirty="0">
                  <a:solidFill>
                    <a:schemeClr val="tx1"/>
                  </a:solidFill>
                  <a:effectLst/>
                  <a:latin typeface="+mj-lt"/>
                  <a:ea typeface="Times New Roman" panose="02020603050405020304" pitchFamily="18" charset="0"/>
                </a:rPr>
                <a:t>Le Dispositif Sud-Est VALBRISE tente de répondre aux besoins de jeunes en situation de handicap résidant sur le territoire Sud-est de Marseille et sa périphérie (Aubagne, la Penne sur Huveaune). Il cherche à favoriser une continuité de prise en charge dans le parcours des jeunes âgés de 3 à 20 ans avec déficience intellectuelle, troubles associés et </a:t>
              </a:r>
              <a:r>
                <a:rPr lang="fr-FR" sz="900" dirty="0" err="1">
                  <a:solidFill>
                    <a:schemeClr val="tx1"/>
                  </a:solidFill>
                  <a:effectLst/>
                  <a:latin typeface="+mj-lt"/>
                  <a:ea typeface="Times New Roman" panose="02020603050405020304" pitchFamily="18" charset="0"/>
                </a:rPr>
                <a:t>TSA</a:t>
              </a:r>
              <a:r>
                <a:rPr lang="fr-FR" sz="900" dirty="0">
                  <a:solidFill>
                    <a:schemeClr val="tx1"/>
                  </a:solidFill>
                  <a:effectLst/>
                  <a:latin typeface="+mj-lt"/>
                  <a:ea typeface="Times New Roman" panose="02020603050405020304" pitchFamily="18" charset="0"/>
                </a:rPr>
                <a:t> ou </a:t>
              </a:r>
              <a:r>
                <a:rPr lang="fr-FR" sz="900" dirty="0" err="1">
                  <a:solidFill>
                    <a:schemeClr val="tx1"/>
                  </a:solidFill>
                  <a:effectLst/>
                  <a:latin typeface="+mj-lt"/>
                  <a:ea typeface="Times New Roman" panose="02020603050405020304" pitchFamily="18" charset="0"/>
                </a:rPr>
                <a:t>TFC</a:t>
              </a:r>
              <a:r>
                <a:rPr lang="fr-FR" sz="900" dirty="0">
                  <a:solidFill>
                    <a:schemeClr val="tx1"/>
                  </a:solidFill>
                  <a:effectLst/>
                  <a:latin typeface="+mj-lt"/>
                  <a:ea typeface="Times New Roman" panose="02020603050405020304" pitchFamily="18" charset="0"/>
                </a:rPr>
                <a:t>, jusqu’à leur orientation vers le secteur adulte.  Ils sont accompagnés selon différentes modalités : en accueil de jour IME, en hébergement partiel (210 jours) ou complet (365 jours) ou dans l’environnement du jeune (à domicile/école) par un </a:t>
              </a:r>
              <a:r>
                <a:rPr lang="fr-FR" sz="900" dirty="0" err="1">
                  <a:solidFill>
                    <a:schemeClr val="tx1"/>
                  </a:solidFill>
                  <a:effectLst/>
                  <a:latin typeface="+mj-lt"/>
                  <a:ea typeface="Times New Roman" panose="02020603050405020304" pitchFamily="18" charset="0"/>
                </a:rPr>
                <a:t>SESSAD</a:t>
              </a:r>
              <a:r>
                <a:rPr lang="fr-FR" sz="900" dirty="0">
                  <a:solidFill>
                    <a:schemeClr val="tx1"/>
                  </a:solidFill>
                  <a:effectLst/>
                  <a:latin typeface="+mj-lt"/>
                  <a:ea typeface="Times New Roman" panose="02020603050405020304" pitchFamily="18" charset="0"/>
                </a:rPr>
                <a:t> composé de 2 équipes (</a:t>
              </a:r>
              <a:r>
                <a:rPr lang="fr-FR" sz="900" dirty="0" err="1">
                  <a:solidFill>
                    <a:schemeClr val="tx1"/>
                  </a:solidFill>
                  <a:effectLst/>
                  <a:latin typeface="+mj-lt"/>
                  <a:ea typeface="Times New Roman" panose="02020603050405020304" pitchFamily="18" charset="0"/>
                </a:rPr>
                <a:t>TFC</a:t>
              </a:r>
              <a:r>
                <a:rPr lang="fr-FR" sz="900" dirty="0">
                  <a:solidFill>
                    <a:schemeClr val="tx1"/>
                  </a:solidFill>
                  <a:effectLst/>
                  <a:latin typeface="+mj-lt"/>
                  <a:ea typeface="Times New Roman" panose="02020603050405020304" pitchFamily="18" charset="0"/>
                </a:rPr>
                <a:t> et </a:t>
              </a:r>
              <a:r>
                <a:rPr lang="fr-FR" sz="900" dirty="0" err="1">
                  <a:solidFill>
                    <a:schemeClr val="tx1"/>
                  </a:solidFill>
                  <a:effectLst/>
                  <a:latin typeface="+mj-lt"/>
                  <a:ea typeface="Times New Roman" panose="02020603050405020304" pitchFamily="18" charset="0"/>
                </a:rPr>
                <a:t>TSA</a:t>
              </a:r>
              <a:r>
                <a:rPr lang="fr-FR" sz="900" dirty="0">
                  <a:solidFill>
                    <a:schemeClr val="tx1"/>
                  </a:solidFill>
                  <a:effectLst/>
                  <a:latin typeface="+mj-lt"/>
                  <a:ea typeface="Times New Roman" panose="02020603050405020304" pitchFamily="18" charset="0"/>
                </a:rPr>
                <a:t>).</a:t>
              </a:r>
              <a:endParaRPr lang="fr-FR" sz="900" b="1" u="sng" dirty="0">
                <a:solidFill>
                  <a:schemeClr val="tx1"/>
                </a:solidFill>
                <a:latin typeface="+mj-lt"/>
              </a:endParaRPr>
            </a:p>
            <a:p>
              <a:pPr algn="just"/>
              <a:endParaRPr lang="fr-FR" sz="900" b="1" u="sng" dirty="0">
                <a:solidFill>
                  <a:schemeClr val="tx1"/>
                </a:solidFill>
                <a:latin typeface="+mj-lt"/>
              </a:endParaRPr>
            </a:p>
            <a:p>
              <a:pPr algn="just"/>
              <a:r>
                <a:rPr lang="fr-FR" sz="900" b="1" u="sng" dirty="0">
                  <a:solidFill>
                    <a:schemeClr val="tx1"/>
                  </a:solidFill>
                  <a:latin typeface="+mj-lt"/>
                </a:rPr>
                <a:t>Descriptif du poste</a:t>
              </a:r>
            </a:p>
            <a:p>
              <a:pPr algn="just">
                <a:tabLst>
                  <a:tab pos="2743200" algn="l"/>
                </a:tabLst>
              </a:pPr>
              <a:r>
                <a:rPr lang="fr-FR" sz="900" dirty="0">
                  <a:solidFill>
                    <a:schemeClr val="tx1"/>
                  </a:solidFill>
                  <a:effectLst/>
                  <a:ea typeface="Times New Roman" panose="02020603050405020304" pitchFamily="18" charset="0"/>
                </a:rPr>
                <a:t>Sous l’autorité du Directeur de dispositif, vous assurez une mission globale de management, d’organisation et de gestion des activités de l’établissement. A cette fin, vous aurez en charge :</a:t>
              </a:r>
            </a:p>
            <a:p>
              <a:pPr marL="171450" indent="-171450" algn="just">
                <a:buFont typeface="Wingdings" panose="05000000000000000000" pitchFamily="2" charset="2"/>
                <a:buChar char="Ø"/>
                <a:tabLst>
                  <a:tab pos="2743200" algn="l"/>
                </a:tabLst>
              </a:pPr>
              <a:r>
                <a:rPr lang="fr-FR" sz="900" dirty="0">
                  <a:solidFill>
                    <a:schemeClr val="tx1"/>
                  </a:solidFill>
                  <a:effectLst/>
                  <a:ea typeface="Times New Roman" panose="02020603050405020304" pitchFamily="18" charset="0"/>
                </a:rPr>
                <a:t>La mise en lien des différents projets institutionnels,</a:t>
              </a:r>
            </a:p>
            <a:p>
              <a:pPr marL="171450" indent="-171450" algn="just">
                <a:buFont typeface="Wingdings" panose="05000000000000000000" pitchFamily="2" charset="2"/>
                <a:buChar char="Ø"/>
                <a:tabLst>
                  <a:tab pos="2743200" algn="l"/>
                </a:tabLst>
              </a:pPr>
              <a:r>
                <a:rPr lang="fr-FR" sz="900" dirty="0">
                  <a:solidFill>
                    <a:schemeClr val="tx1"/>
                  </a:solidFill>
                  <a:effectLst/>
                  <a:ea typeface="Times New Roman" panose="02020603050405020304" pitchFamily="18" charset="0"/>
                </a:rPr>
                <a:t>La mise en synergie des services et des moyens du dispositif, afin de fluidifier le parcours des jeunes, d’articuler les moyens disponibles, d’adapter les prestations au plus près des besoins de chaque usager,</a:t>
              </a:r>
            </a:p>
            <a:p>
              <a:pPr marL="171450" indent="-171450" algn="just">
                <a:buFont typeface="Wingdings" panose="05000000000000000000" pitchFamily="2" charset="2"/>
                <a:buChar char="Ø"/>
                <a:tabLst>
                  <a:tab pos="2743200" algn="l"/>
                </a:tabLst>
              </a:pPr>
              <a:r>
                <a:rPr lang="fr-FR" sz="900" dirty="0">
                  <a:solidFill>
                    <a:schemeClr val="tx1"/>
                  </a:solidFill>
                  <a:effectLst/>
                  <a:ea typeface="Times New Roman" panose="02020603050405020304" pitchFamily="18" charset="0"/>
                </a:rPr>
                <a:t>Le développement d’une offre de services pour les usagers, tournée sur le territoire et le partenariat, dans une visée inclusive et ciblant le droit commun.</a:t>
              </a:r>
            </a:p>
            <a:p>
              <a:pPr marL="457200" algn="just">
                <a:tabLst>
                  <a:tab pos="2743200" algn="l"/>
                </a:tabLst>
              </a:pPr>
              <a:r>
                <a:rPr lang="fr-FR" sz="900" dirty="0">
                  <a:solidFill>
                    <a:schemeClr val="tx1"/>
                  </a:solidFill>
                  <a:effectLst/>
                  <a:ea typeface="Times New Roman" panose="02020603050405020304" pitchFamily="18" charset="0"/>
                </a:rPr>
                <a:t> </a:t>
              </a:r>
            </a:p>
            <a:p>
              <a:pPr algn="just">
                <a:tabLst>
                  <a:tab pos="2743200" algn="l"/>
                </a:tabLst>
              </a:pPr>
              <a:r>
                <a:rPr lang="fr-FR" sz="900" dirty="0">
                  <a:solidFill>
                    <a:schemeClr val="tx1"/>
                  </a:solidFill>
                  <a:effectLst/>
                  <a:ea typeface="Times New Roman" panose="02020603050405020304" pitchFamily="18" charset="0"/>
                </a:rPr>
                <a:t> </a:t>
              </a:r>
              <a:r>
                <a:rPr lang="fr-FR" sz="900" b="1" u="sng" dirty="0">
                  <a:solidFill>
                    <a:schemeClr val="tx1"/>
                  </a:solidFill>
                  <a:effectLst/>
                  <a:ea typeface="Times New Roman" panose="02020603050405020304" pitchFamily="18" charset="0"/>
                </a:rPr>
                <a:t>Missions principales</a:t>
              </a:r>
              <a:endParaRPr lang="fr-FR" sz="900" dirty="0">
                <a:solidFill>
                  <a:schemeClr val="tx1"/>
                </a:solidFill>
                <a:effectLst/>
                <a:ea typeface="Times New Roman" panose="02020603050405020304" pitchFamily="18" charset="0"/>
              </a:endParaRPr>
            </a:p>
            <a:p>
              <a:pPr marL="171450" lvl="0" indent="-171450" algn="just">
                <a:buFont typeface="Wingdings" panose="05000000000000000000" pitchFamily="2" charset="2"/>
                <a:buChar char="Ø"/>
              </a:pPr>
              <a:r>
                <a:rPr lang="fr-FR" sz="900" dirty="0">
                  <a:solidFill>
                    <a:schemeClr val="tx1"/>
                  </a:solidFill>
                  <a:effectLst/>
                  <a:ea typeface="Times New Roman" panose="02020603050405020304" pitchFamily="18" charset="0"/>
                </a:rPr>
                <a:t>Accompagner et soutenir les chefs de service dans leur missions,</a:t>
              </a:r>
            </a:p>
            <a:p>
              <a:pPr marL="171450" lvl="0" indent="-171450" algn="just">
                <a:buFont typeface="Wingdings" panose="05000000000000000000" pitchFamily="2" charset="2"/>
                <a:buChar char="Ø"/>
              </a:pPr>
              <a:r>
                <a:rPr lang="fr-FR" sz="900" dirty="0">
                  <a:solidFill>
                    <a:schemeClr val="tx1"/>
                  </a:solidFill>
                  <a:effectLst/>
                  <a:ea typeface="Times New Roman" panose="02020603050405020304" pitchFamily="18" charset="0"/>
                </a:rPr>
                <a:t>Veiller à la qualité de l’accompagnement des usagers, et au respect de leurs droits,</a:t>
              </a:r>
            </a:p>
            <a:p>
              <a:pPr marL="171450" lvl="0" indent="-171450" algn="just">
                <a:buFont typeface="Wingdings" panose="05000000000000000000" pitchFamily="2" charset="2"/>
                <a:buChar char="Ø"/>
              </a:pPr>
              <a:r>
                <a:rPr lang="fr-FR" sz="900" dirty="0">
                  <a:solidFill>
                    <a:schemeClr val="tx1"/>
                  </a:solidFill>
                  <a:effectLst/>
                  <a:ea typeface="Times New Roman" panose="02020603050405020304" pitchFamily="18" charset="0"/>
                </a:rPr>
                <a:t>Piloter la mise en œuvre des projets et parcours personnalisés des jeunes accueillis - gérer les admissions et les sorties, programmer les réunions d’élaboration de </a:t>
              </a:r>
              <a:r>
                <a:rPr lang="fr-FR" sz="900" dirty="0" err="1">
                  <a:solidFill>
                    <a:schemeClr val="tx1"/>
                  </a:solidFill>
                  <a:effectLst/>
                  <a:ea typeface="Times New Roman" panose="02020603050405020304" pitchFamily="18" charset="0"/>
                </a:rPr>
                <a:t>PPA</a:t>
              </a:r>
              <a:r>
                <a:rPr lang="fr-FR" sz="900" dirty="0">
                  <a:solidFill>
                    <a:schemeClr val="tx1"/>
                  </a:solidFill>
                  <a:effectLst/>
                  <a:ea typeface="Times New Roman" panose="02020603050405020304" pitchFamily="18" charset="0"/>
                </a:rPr>
                <a:t> et les animer dans une visée de co-construction avec les familles et les usagers,</a:t>
              </a:r>
            </a:p>
            <a:p>
              <a:pPr marL="171450" lvl="0" indent="-171450" algn="just">
                <a:buFont typeface="Wingdings" panose="05000000000000000000" pitchFamily="2" charset="2"/>
                <a:buChar char="Ø"/>
              </a:pPr>
              <a:r>
                <a:rPr lang="fr-FR" sz="900" dirty="0">
                  <a:solidFill>
                    <a:schemeClr val="tx1"/>
                  </a:solidFill>
                  <a:effectLst/>
                  <a:ea typeface="Times New Roman" panose="02020603050405020304" pitchFamily="18" charset="0"/>
                </a:rPr>
                <a:t>Poursuivre la mise en œuvre du projet de l’établissement ainsi que son évaluation, en collaboration avec les chefs de service et les cadres techniques de l’établissement (médecin psychiatres et psychologues),</a:t>
              </a:r>
            </a:p>
            <a:p>
              <a:pPr marL="171450" lvl="0" indent="-171450" algn="just">
                <a:buFont typeface="Wingdings" panose="05000000000000000000" pitchFamily="2" charset="2"/>
                <a:buChar char="Ø"/>
              </a:pPr>
              <a:r>
                <a:rPr lang="fr-FR" sz="900" dirty="0">
                  <a:solidFill>
                    <a:schemeClr val="tx1"/>
                  </a:solidFill>
                  <a:effectLst/>
                  <a:ea typeface="Times New Roman" panose="02020603050405020304" pitchFamily="18" charset="0"/>
                </a:rPr>
                <a:t>Assurer la gestion des remplacements du personnel de l’institution, en collaboration avec l’équipe de direction.</a:t>
              </a:r>
            </a:p>
            <a:p>
              <a:pPr marL="171450" lvl="0" indent="-171450" algn="just">
                <a:buFont typeface="Wingdings" panose="05000000000000000000" pitchFamily="2" charset="2"/>
                <a:buChar char="Ø"/>
              </a:pPr>
              <a:endParaRPr lang="fr-FR" sz="900" dirty="0">
                <a:solidFill>
                  <a:schemeClr val="tx1"/>
                </a:solidFill>
                <a:ea typeface="Times New Roman" panose="02020603050405020304" pitchFamily="18" charset="0"/>
              </a:endParaRPr>
            </a:p>
            <a:p>
              <a:pPr lvl="0" algn="just"/>
              <a:r>
                <a:rPr lang="fr-FR" sz="900" b="1" u="sng" dirty="0">
                  <a:solidFill>
                    <a:schemeClr val="tx1"/>
                  </a:solidFill>
                  <a:effectLst/>
                  <a:ea typeface="Times New Roman" panose="02020603050405020304" pitchFamily="18" charset="0"/>
                </a:rPr>
                <a:t>Profil recherché</a:t>
              </a:r>
            </a:p>
            <a:p>
              <a:pPr marL="171450" indent="-171450" algn="just">
                <a:buFont typeface="Wingdings" panose="05000000000000000000" pitchFamily="2" charset="2"/>
                <a:buChar char="Ø"/>
                <a:tabLst>
                  <a:tab pos="2743200" algn="l"/>
                </a:tabLst>
              </a:pPr>
              <a:r>
                <a:rPr lang="fr-FR" sz="900" dirty="0">
                  <a:solidFill>
                    <a:schemeClr val="tx1"/>
                  </a:solidFill>
                  <a:effectLst/>
                  <a:ea typeface="Times New Roman" panose="02020603050405020304" pitchFamily="18" charset="0"/>
                </a:rPr>
                <a:t>Vous êtes diplômé de niveau 6 ou 7 orienté management des organisations sociales et médico-sociales et ou ingénierie sociale.</a:t>
              </a:r>
            </a:p>
            <a:p>
              <a:pPr marL="171450" indent="-171450" algn="just">
                <a:buFont typeface="Wingdings" panose="05000000000000000000" pitchFamily="2" charset="2"/>
                <a:buChar char="Ø"/>
                <a:tabLst>
                  <a:tab pos="2743200" algn="l"/>
                </a:tabLst>
              </a:pPr>
              <a:r>
                <a:rPr lang="fr-FR" sz="900" dirty="0">
                  <a:solidFill>
                    <a:schemeClr val="tx1"/>
                  </a:solidFill>
                  <a:effectLst/>
                  <a:ea typeface="Times New Roman" panose="02020603050405020304" pitchFamily="18" charset="0"/>
                </a:rPr>
                <a:t>Vous justifiez d’une première expérience significative et réussie d’encadrement d’équipe pluridisciplinaire en </a:t>
              </a:r>
              <a:r>
                <a:rPr lang="fr-FR" sz="900" dirty="0" err="1">
                  <a:solidFill>
                    <a:schemeClr val="tx1"/>
                  </a:solidFill>
                  <a:effectLst/>
                  <a:ea typeface="Times New Roman" panose="02020603050405020304" pitchFamily="18" charset="0"/>
                </a:rPr>
                <a:t>ESMS</a:t>
              </a:r>
              <a:r>
                <a:rPr lang="fr-FR" sz="900" dirty="0">
                  <a:solidFill>
                    <a:schemeClr val="tx1"/>
                  </a:solidFill>
                  <a:effectLst/>
                  <a:ea typeface="Times New Roman" panose="02020603050405020304" pitchFamily="18" charset="0"/>
                </a:rPr>
                <a:t>.</a:t>
              </a:r>
            </a:p>
            <a:p>
              <a:pPr marL="171450" indent="-171450" algn="just">
                <a:buFont typeface="Wingdings" panose="05000000000000000000" pitchFamily="2" charset="2"/>
                <a:buChar char="Ø"/>
                <a:tabLst>
                  <a:tab pos="2743200" algn="l"/>
                </a:tabLst>
              </a:pPr>
              <a:r>
                <a:rPr lang="fr-FR" sz="900" dirty="0">
                  <a:solidFill>
                    <a:schemeClr val="tx1"/>
                  </a:solidFill>
                  <a:effectLst/>
                  <a:ea typeface="Times New Roman" panose="02020603050405020304" pitchFamily="18" charset="0"/>
                </a:rPr>
                <a:t>Vous avez le sens de l’organisation et de la rigueur et savez faire preuve de réactivité. Vous êtes reconnu pour votre sens du relationnel et votre esprit d’équipe.</a:t>
              </a:r>
            </a:p>
            <a:p>
              <a:pPr marL="171450" indent="-171450" algn="just">
                <a:buFont typeface="Wingdings" panose="05000000000000000000" pitchFamily="2" charset="2"/>
                <a:buChar char="Ø"/>
                <a:tabLst>
                  <a:tab pos="2743200" algn="l"/>
                </a:tabLst>
              </a:pPr>
              <a:r>
                <a:rPr lang="fr-FR" sz="900" dirty="0">
                  <a:solidFill>
                    <a:schemeClr val="tx1"/>
                  </a:solidFill>
                  <a:ea typeface="Times New Roman" panose="02020603050405020304" pitchFamily="18" charset="0"/>
                </a:rPr>
                <a:t>Une connaissance du public porteur de handicap et du trouble du spectre autistique</a:t>
              </a:r>
              <a:endParaRPr lang="fr-FR" sz="900" dirty="0">
                <a:solidFill>
                  <a:schemeClr val="tx1"/>
                </a:solidFill>
                <a:effectLst/>
                <a:ea typeface="Times New Roman" panose="02020603050405020304" pitchFamily="18" charset="0"/>
              </a:endParaRPr>
            </a:p>
            <a:p>
              <a:pPr algn="just"/>
              <a:endParaRPr lang="fr-FR" sz="900" b="1" spc="-25" dirty="0">
                <a:solidFill>
                  <a:schemeClr val="tx1"/>
                </a:solidFill>
                <a:effectLst/>
                <a:ea typeface="Times New Roman" panose="02020603050405020304" pitchFamily="18" charset="0"/>
              </a:endParaRPr>
            </a:p>
            <a:p>
              <a:pPr algn="just"/>
              <a:r>
                <a:rPr lang="fr-FR" sz="900" b="1" spc="-25" dirty="0">
                  <a:solidFill>
                    <a:schemeClr val="tx1"/>
                  </a:solidFill>
                  <a:effectLst/>
                  <a:ea typeface="Times New Roman" panose="02020603050405020304" pitchFamily="18" charset="0"/>
                </a:rPr>
                <a:t>Ce que l’association peut vous apporter</a:t>
              </a:r>
              <a:endParaRPr lang="fr-FR" sz="9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900" spc="-25" dirty="0">
                  <a:solidFill>
                    <a:schemeClr val="tx1"/>
                  </a:solidFill>
                  <a:effectLst/>
                  <a:ea typeface="Times New Roman" panose="02020603050405020304" pitchFamily="18" charset="0"/>
                </a:rPr>
                <a:t>Un environnement de travail agréable avec tous les avantages de la convention 66.</a:t>
              </a:r>
              <a:endParaRPr lang="fr-FR" sz="9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900" spc="-25" dirty="0">
                  <a:solidFill>
                    <a:schemeClr val="tx1"/>
                  </a:solidFill>
                  <a:effectLst/>
                  <a:ea typeface="Times New Roman" panose="02020603050405020304" pitchFamily="18" charset="0"/>
                </a:rPr>
                <a:t>Un cadre responsabilisant qui donne de l’autonomie et offre la possibilité d’évoluer.</a:t>
              </a:r>
              <a:endParaRPr lang="fr-FR" sz="900" dirty="0">
                <a:solidFill>
                  <a:schemeClr val="tx1"/>
                </a:solidFill>
                <a:effectLst/>
                <a:ea typeface="Times New Roman" panose="02020603050405020304" pitchFamily="18" charset="0"/>
              </a:endParaRPr>
            </a:p>
            <a:p>
              <a:pPr algn="just"/>
              <a:endParaRPr lang="fr-FR" sz="900" dirty="0">
                <a:solidFill>
                  <a:schemeClr val="tx1"/>
                </a:solidFill>
                <a:effectLst/>
                <a:ea typeface="Times New Roman" panose="02020603050405020304" pitchFamily="18" charset="0"/>
              </a:endParaRPr>
            </a:p>
            <a:p>
              <a:pPr fontAlgn="base">
                <a:lnSpc>
                  <a:spcPts val="1800"/>
                </a:lnSpc>
              </a:pPr>
              <a:r>
                <a:rPr lang="fr-FR" sz="900" b="1" i="1" spc="-25" dirty="0">
                  <a:solidFill>
                    <a:schemeClr val="tx1"/>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900" spc="-25" dirty="0">
                  <a:solidFill>
                    <a:schemeClr val="tx1"/>
                  </a:solidFill>
                  <a:effectLst/>
                  <a:ea typeface="Times New Roman" panose="02020603050405020304" pitchFamily="18" charset="0"/>
                </a:rPr>
                <a:t>!</a:t>
              </a:r>
              <a:endParaRPr lang="fr-FR" sz="9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893013" y="357467"/>
              <a:ext cx="2947639" cy="335741"/>
            </a:xfrm>
            <a:prstGeom prst="rect">
              <a:avLst/>
            </a:prstGeom>
            <a:noFill/>
          </p:spPr>
          <p:txBody>
            <a:bodyPr wrap="square">
              <a:spAutoFit/>
            </a:bodyPr>
            <a:lstStyle/>
            <a:p>
              <a:pPr algn="l"/>
              <a:r>
                <a:rPr lang="fr-FR" sz="1600" b="1" dirty="0"/>
                <a:t>DIRECTEUR ADJOINT F/H</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9627301" y="6326771"/>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10704617" y="6326771"/>
              <a:ext cx="2427890" cy="274697"/>
            </a:xfrm>
            <a:prstGeom prst="rect">
              <a:avLst/>
            </a:prstGeom>
            <a:noFill/>
          </p:spPr>
          <p:txBody>
            <a:bodyPr wrap="square">
              <a:spAutoFit/>
            </a:bodyPr>
            <a:lstStyle/>
            <a:p>
              <a:r>
                <a:rPr lang="fr-FR" sz="1200" u="sng" dirty="0">
                  <a:solidFill>
                    <a:srgbClr val="0070C0"/>
                  </a:solidFill>
                </a:rPr>
                <a:t>siege@amsp.fr</a:t>
              </a:r>
            </a:p>
          </p:txBody>
        </p:sp>
      </p:grpSp>
      <p:cxnSp>
        <p:nvCxnSpPr>
          <p:cNvPr id="3" name="Connecteur droit 2">
            <a:extLst>
              <a:ext uri="{FF2B5EF4-FFF2-40B4-BE49-F238E27FC236}">
                <a16:creationId xmlns:a16="http://schemas.microsoft.com/office/drawing/2014/main" id="{7B8AE936-6EC9-759F-2415-D2E8ADB57D84}"/>
              </a:ext>
            </a:extLst>
          </p:cNvPr>
          <p:cNvCxnSpPr>
            <a:cxnSpLocks/>
          </p:cNvCxnSpPr>
          <p:nvPr/>
        </p:nvCxnSpPr>
        <p:spPr>
          <a:xfrm>
            <a:off x="4693203" y="744044"/>
            <a:ext cx="0" cy="59897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727</Words>
  <Application>Microsoft Office PowerPoint</Application>
  <PresentationFormat>Grand écran</PresentationFormat>
  <Paragraphs>45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18</cp:revision>
  <dcterms:created xsi:type="dcterms:W3CDTF">2024-03-27T14:53:47Z</dcterms:created>
  <dcterms:modified xsi:type="dcterms:W3CDTF">2025-01-09T15:58:17Z</dcterms:modified>
</cp:coreProperties>
</file>