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96"/>
  </p:normalViewPr>
  <p:slideViewPr>
    <p:cSldViewPr snapToGrid="0" showGuides="1">
      <p:cViewPr varScale="1">
        <p:scale>
          <a:sx n="114" d="100"/>
          <a:sy n="114" d="100"/>
        </p:scale>
        <p:origin x="438"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07160-3BD8-7A78-5A2D-5C092F371FB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2F22FFC-B752-2A90-223F-384572CF6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4DA4F48-7288-0D79-62C4-A8D67843958C}"/>
              </a:ext>
            </a:extLst>
          </p:cNvPr>
          <p:cNvSpPr>
            <a:spLocks noGrp="1"/>
          </p:cNvSpPr>
          <p:nvPr>
            <p:ph type="dt" sz="half" idx="10"/>
          </p:nvPr>
        </p:nvSpPr>
        <p:spPr/>
        <p:txBody>
          <a:bodyPr/>
          <a:lstStyle/>
          <a:p>
            <a:fld id="{0AA225C2-7AA8-894B-A9C2-F9D2DE078612}"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3178A3E1-513F-B552-476F-99BAD687CD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049CD3-A0C8-7CF1-4268-7D43F675A5D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50894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AD12D-C5ED-88E4-54C7-3D994B53D77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F951529-F1ED-7B1B-BDA4-C70CB600F96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3A2DE4-4B1E-C04B-8630-7163901BBD66}"/>
              </a:ext>
            </a:extLst>
          </p:cNvPr>
          <p:cNvSpPr>
            <a:spLocks noGrp="1"/>
          </p:cNvSpPr>
          <p:nvPr>
            <p:ph type="dt" sz="half" idx="10"/>
          </p:nvPr>
        </p:nvSpPr>
        <p:spPr/>
        <p:txBody>
          <a:bodyPr/>
          <a:lstStyle/>
          <a:p>
            <a:fld id="{0AA225C2-7AA8-894B-A9C2-F9D2DE078612}"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421C5997-FC0E-B343-DFCE-827746B4B6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0DF346-CF4E-4213-9837-85889D3B2EF9}"/>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69735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0FAF14D-25F9-C793-17BB-C35B157821F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4658E9F-82E4-02F2-A4E5-680BE5E4B9B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16E6B5-C915-B0D2-B49D-18FC874D9647}"/>
              </a:ext>
            </a:extLst>
          </p:cNvPr>
          <p:cNvSpPr>
            <a:spLocks noGrp="1"/>
          </p:cNvSpPr>
          <p:nvPr>
            <p:ph type="dt" sz="half" idx="10"/>
          </p:nvPr>
        </p:nvSpPr>
        <p:spPr/>
        <p:txBody>
          <a:bodyPr/>
          <a:lstStyle/>
          <a:p>
            <a:fld id="{0AA225C2-7AA8-894B-A9C2-F9D2DE078612}"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6F45307B-F1F2-5851-B83D-3235773C30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13D3A8-BC93-5734-6C9D-F4B6027E138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31421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856F6-96DA-4432-ED89-0AF0CC9DB2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69BFF1-3DF6-34F1-8541-36EC93997AD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C5696C-22D8-97F2-435A-B78690A919D6}"/>
              </a:ext>
            </a:extLst>
          </p:cNvPr>
          <p:cNvSpPr>
            <a:spLocks noGrp="1"/>
          </p:cNvSpPr>
          <p:nvPr>
            <p:ph type="dt" sz="half" idx="10"/>
          </p:nvPr>
        </p:nvSpPr>
        <p:spPr/>
        <p:txBody>
          <a:bodyPr/>
          <a:lstStyle/>
          <a:p>
            <a:fld id="{0AA225C2-7AA8-894B-A9C2-F9D2DE078612}"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750B4837-EF61-8887-9197-19AFE7E5B3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05AFF4-3D21-0555-1D8B-E20881752BA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75477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02132F-45E2-6B95-5490-36A852F7948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B0416CB-53B5-DF38-3A0E-0A8A2525F1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590460A-7048-3ABE-BE38-070472944130}"/>
              </a:ext>
            </a:extLst>
          </p:cNvPr>
          <p:cNvSpPr>
            <a:spLocks noGrp="1"/>
          </p:cNvSpPr>
          <p:nvPr>
            <p:ph type="dt" sz="half" idx="10"/>
          </p:nvPr>
        </p:nvSpPr>
        <p:spPr/>
        <p:txBody>
          <a:bodyPr/>
          <a:lstStyle/>
          <a:p>
            <a:fld id="{0AA225C2-7AA8-894B-A9C2-F9D2DE078612}"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626878C2-D24B-E818-9722-000E14E657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7128F9-C2B1-77A8-FA6E-681F4F2BF67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0239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0271A7-F70B-0F3C-5E92-EE6D83811B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3BE3657-FCD0-EB71-0779-F0B0AE3FC60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8C4E9BB-B7AF-0201-8143-F24D29392D4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9926453-142D-C656-6B8E-BB1B69AB4734}"/>
              </a:ext>
            </a:extLst>
          </p:cNvPr>
          <p:cNvSpPr>
            <a:spLocks noGrp="1"/>
          </p:cNvSpPr>
          <p:nvPr>
            <p:ph type="dt" sz="half" idx="10"/>
          </p:nvPr>
        </p:nvSpPr>
        <p:spPr/>
        <p:txBody>
          <a:bodyPr/>
          <a:lstStyle/>
          <a:p>
            <a:fld id="{0AA225C2-7AA8-894B-A9C2-F9D2DE078612}" type="datetimeFigureOut">
              <a:rPr lang="fr-FR" smtClean="0"/>
              <a:t>16/01/2025</a:t>
            </a:fld>
            <a:endParaRPr lang="fr-FR"/>
          </a:p>
        </p:txBody>
      </p:sp>
      <p:sp>
        <p:nvSpPr>
          <p:cNvPr id="6" name="Espace réservé du pied de page 5">
            <a:extLst>
              <a:ext uri="{FF2B5EF4-FFF2-40B4-BE49-F238E27FC236}">
                <a16:creationId xmlns:a16="http://schemas.microsoft.com/office/drawing/2014/main" id="{7711197A-0E23-91A8-660E-F9301A714C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330B9A-CEBF-E8D1-090F-4DFAF988E0D7}"/>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20978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50435-59EC-D7BC-B260-94D3B2371C1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8B352A8-DC46-F907-E69F-2F9CB77C2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364150B-1F57-83EC-6CE9-D752738E0D3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4710D23-5B09-4EC4-670A-44E6ED6230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4E37575-84BB-13BA-FEB2-E2AC9340D12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578AE5C-B229-EF5F-4EF2-D6A8056C2906}"/>
              </a:ext>
            </a:extLst>
          </p:cNvPr>
          <p:cNvSpPr>
            <a:spLocks noGrp="1"/>
          </p:cNvSpPr>
          <p:nvPr>
            <p:ph type="dt" sz="half" idx="10"/>
          </p:nvPr>
        </p:nvSpPr>
        <p:spPr/>
        <p:txBody>
          <a:bodyPr/>
          <a:lstStyle/>
          <a:p>
            <a:fld id="{0AA225C2-7AA8-894B-A9C2-F9D2DE078612}" type="datetimeFigureOut">
              <a:rPr lang="fr-FR" smtClean="0"/>
              <a:t>16/01/2025</a:t>
            </a:fld>
            <a:endParaRPr lang="fr-FR"/>
          </a:p>
        </p:txBody>
      </p:sp>
      <p:sp>
        <p:nvSpPr>
          <p:cNvPr id="8" name="Espace réservé du pied de page 7">
            <a:extLst>
              <a:ext uri="{FF2B5EF4-FFF2-40B4-BE49-F238E27FC236}">
                <a16:creationId xmlns:a16="http://schemas.microsoft.com/office/drawing/2014/main" id="{36BB1768-88DF-F744-438A-3D4AA727987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DDA6464-B466-A211-E6F2-2C3636357F2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09239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96E4D9-49A4-70B4-0EE7-1F1306CBF5F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4B11E14-0CD6-EB9D-952F-59F2A10C5C2C}"/>
              </a:ext>
            </a:extLst>
          </p:cNvPr>
          <p:cNvSpPr>
            <a:spLocks noGrp="1"/>
          </p:cNvSpPr>
          <p:nvPr>
            <p:ph type="dt" sz="half" idx="10"/>
          </p:nvPr>
        </p:nvSpPr>
        <p:spPr/>
        <p:txBody>
          <a:bodyPr/>
          <a:lstStyle/>
          <a:p>
            <a:fld id="{0AA225C2-7AA8-894B-A9C2-F9D2DE078612}" type="datetimeFigureOut">
              <a:rPr lang="fr-FR" smtClean="0"/>
              <a:t>16/01/2025</a:t>
            </a:fld>
            <a:endParaRPr lang="fr-FR"/>
          </a:p>
        </p:txBody>
      </p:sp>
      <p:sp>
        <p:nvSpPr>
          <p:cNvPr id="4" name="Espace réservé du pied de page 3">
            <a:extLst>
              <a:ext uri="{FF2B5EF4-FFF2-40B4-BE49-F238E27FC236}">
                <a16:creationId xmlns:a16="http://schemas.microsoft.com/office/drawing/2014/main" id="{4D84CD95-EE6D-6B90-109F-F0C6ABCB5D4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A6DAB9A-0B41-D364-5443-6378786CA856}"/>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3929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7FD9164-39DE-192A-C318-41C1BAD3CA5A}"/>
              </a:ext>
            </a:extLst>
          </p:cNvPr>
          <p:cNvSpPr>
            <a:spLocks noGrp="1"/>
          </p:cNvSpPr>
          <p:nvPr>
            <p:ph type="dt" sz="half" idx="10"/>
          </p:nvPr>
        </p:nvSpPr>
        <p:spPr/>
        <p:txBody>
          <a:bodyPr/>
          <a:lstStyle/>
          <a:p>
            <a:fld id="{0AA225C2-7AA8-894B-A9C2-F9D2DE078612}" type="datetimeFigureOut">
              <a:rPr lang="fr-FR" smtClean="0"/>
              <a:t>16/01/2025</a:t>
            </a:fld>
            <a:endParaRPr lang="fr-FR"/>
          </a:p>
        </p:txBody>
      </p:sp>
      <p:sp>
        <p:nvSpPr>
          <p:cNvPr id="3" name="Espace réservé du pied de page 2">
            <a:extLst>
              <a:ext uri="{FF2B5EF4-FFF2-40B4-BE49-F238E27FC236}">
                <a16:creationId xmlns:a16="http://schemas.microsoft.com/office/drawing/2014/main" id="{A517920E-13EE-1E79-0CDB-6AEE49F4484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9B0741E-A6C3-3E65-2F77-F636CCE79BA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5417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7A93F-E679-18AE-AAA5-07707BB37D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C4686DA-E12D-1EAC-BEC2-9EE826A49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D7CD10E-024C-7D1B-32CA-7BD837EF8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3728C9-2301-580F-480F-B6AA80E62EA8}"/>
              </a:ext>
            </a:extLst>
          </p:cNvPr>
          <p:cNvSpPr>
            <a:spLocks noGrp="1"/>
          </p:cNvSpPr>
          <p:nvPr>
            <p:ph type="dt" sz="half" idx="10"/>
          </p:nvPr>
        </p:nvSpPr>
        <p:spPr/>
        <p:txBody>
          <a:bodyPr/>
          <a:lstStyle/>
          <a:p>
            <a:fld id="{0AA225C2-7AA8-894B-A9C2-F9D2DE078612}" type="datetimeFigureOut">
              <a:rPr lang="fr-FR" smtClean="0"/>
              <a:t>16/01/2025</a:t>
            </a:fld>
            <a:endParaRPr lang="fr-FR"/>
          </a:p>
        </p:txBody>
      </p:sp>
      <p:sp>
        <p:nvSpPr>
          <p:cNvPr id="6" name="Espace réservé du pied de page 5">
            <a:extLst>
              <a:ext uri="{FF2B5EF4-FFF2-40B4-BE49-F238E27FC236}">
                <a16:creationId xmlns:a16="http://schemas.microsoft.com/office/drawing/2014/main" id="{366BCE23-CD08-7167-9360-9A5D3CC5AC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0DBF27-A28E-48CE-413B-AAD33A193A3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7092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7BA0DA-DCDD-0E9A-E6EB-E0B9C397B1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16C7D90-7AA9-3D55-5104-45D2A1C683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5B4EF97-6C43-0F1D-5F98-7B78575F3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FCB19B-3E73-AFE0-DCC4-45CFE585F94A}"/>
              </a:ext>
            </a:extLst>
          </p:cNvPr>
          <p:cNvSpPr>
            <a:spLocks noGrp="1"/>
          </p:cNvSpPr>
          <p:nvPr>
            <p:ph type="dt" sz="half" idx="10"/>
          </p:nvPr>
        </p:nvSpPr>
        <p:spPr/>
        <p:txBody>
          <a:bodyPr/>
          <a:lstStyle/>
          <a:p>
            <a:fld id="{0AA225C2-7AA8-894B-A9C2-F9D2DE078612}" type="datetimeFigureOut">
              <a:rPr lang="fr-FR" smtClean="0"/>
              <a:t>16/01/2025</a:t>
            </a:fld>
            <a:endParaRPr lang="fr-FR"/>
          </a:p>
        </p:txBody>
      </p:sp>
      <p:sp>
        <p:nvSpPr>
          <p:cNvPr id="6" name="Espace réservé du pied de page 5">
            <a:extLst>
              <a:ext uri="{FF2B5EF4-FFF2-40B4-BE49-F238E27FC236}">
                <a16:creationId xmlns:a16="http://schemas.microsoft.com/office/drawing/2014/main" id="{1DCC9B4E-7581-6395-8D45-5E98B4845C8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61DA7A-A2C8-E738-5267-90B4DBFF0F22}"/>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05115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B703F1-5E52-C7C9-F85B-3DBE17A777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CEE6B0-DC74-8C30-3086-42163F29E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889594-B240-C13B-C3CF-65829A13E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A225C2-7AA8-894B-A9C2-F9D2DE078612}"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7B89C622-9ADC-2137-D0F5-C17C1D63D1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6C2239E-70A1-FD77-A909-8EC2A0E38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D5BC46-1F3D-9B4D-953B-E68D0FC5DEE5}" type="slidenum">
              <a:rPr lang="fr-FR" smtClean="0"/>
              <a:t>‹N°›</a:t>
            </a:fld>
            <a:endParaRPr lang="fr-FR"/>
          </a:p>
        </p:txBody>
      </p:sp>
    </p:spTree>
    <p:extLst>
      <p:ext uri="{BB962C8B-B14F-4D97-AF65-F5344CB8AC3E}">
        <p14:creationId xmlns:p14="http://schemas.microsoft.com/office/powerpoint/2010/main" val="174812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www.amsp.fr/"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C040B0E2-D4AE-D784-24C5-947A787A2901}"/>
              </a:ext>
            </a:extLst>
          </p:cNvPr>
          <p:cNvGrpSpPr/>
          <p:nvPr/>
        </p:nvGrpSpPr>
        <p:grpSpPr>
          <a:xfrm>
            <a:off x="0" y="14409"/>
            <a:ext cx="4703623" cy="6843591"/>
            <a:chOff x="0" y="11846"/>
            <a:chExt cx="4703623" cy="6843591"/>
          </a:xfrm>
        </p:grpSpPr>
        <p:pic>
          <p:nvPicPr>
            <p:cNvPr id="4" name="Image 3" descr="Une image contenant texte, Police, logo, Graphique&#10;&#10;Description générée automatiquement">
              <a:extLst>
                <a:ext uri="{FF2B5EF4-FFF2-40B4-BE49-F238E27FC236}">
                  <a16:creationId xmlns:a16="http://schemas.microsoft.com/office/drawing/2014/main" id="{DC37137C-6691-77F0-1111-42D3388D3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46"/>
              <a:ext cx="3150114" cy="1261326"/>
            </a:xfrm>
            <a:prstGeom prst="rect">
              <a:avLst/>
            </a:prstGeom>
          </p:spPr>
        </p:pic>
        <p:pic>
          <p:nvPicPr>
            <p:cNvPr id="5" name="Image 4" descr="Une image contenant blanc, conception&#10;&#10;Description générée automatiquement">
              <a:extLst>
                <a:ext uri="{FF2B5EF4-FFF2-40B4-BE49-F238E27FC236}">
                  <a16:creationId xmlns:a16="http://schemas.microsoft.com/office/drawing/2014/main" id="{9606A8CF-D9FA-3A12-C68D-18040232FC8B}"/>
                </a:ext>
              </a:extLst>
            </p:cNvPr>
            <p:cNvPicPr>
              <a:picLocks noChangeAspect="1"/>
            </p:cNvPicPr>
            <p:nvPr/>
          </p:nvPicPr>
          <p:blipFill rotWithShape="1">
            <a:blip r:embed="rId3">
              <a:extLst>
                <a:ext uri="{28A0092B-C50C-407E-A947-70E740481C1C}">
                  <a14:useLocalDpi xmlns:a14="http://schemas.microsoft.com/office/drawing/2010/main" val="0"/>
                </a:ext>
              </a:extLst>
            </a:blip>
            <a:srcRect l="17656" r="34881"/>
            <a:stretch/>
          </p:blipFill>
          <p:spPr>
            <a:xfrm>
              <a:off x="0" y="1139427"/>
              <a:ext cx="4703623" cy="5716010"/>
            </a:xfrm>
            <a:prstGeom prst="rect">
              <a:avLst/>
            </a:prstGeom>
          </p:spPr>
        </p:pic>
        <p:pic>
          <p:nvPicPr>
            <p:cNvPr id="6" name="Image 5" descr="Une image contenant personne, habits, ongle, doigt&#10;&#10;Description générée automatiquement">
              <a:extLst>
                <a:ext uri="{FF2B5EF4-FFF2-40B4-BE49-F238E27FC236}">
                  <a16:creationId xmlns:a16="http://schemas.microsoft.com/office/drawing/2014/main" id="{8C7E231A-5692-6107-6A1F-EF7A52C4302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85750" y="1265492"/>
              <a:ext cx="2171696" cy="1631216"/>
            </a:xfrm>
            <a:prstGeom prst="rect">
              <a:avLst/>
            </a:prstGeom>
          </p:spPr>
        </p:pic>
        <p:sp>
          <p:nvSpPr>
            <p:cNvPr id="7" name="ZoneTexte 6">
              <a:extLst>
                <a:ext uri="{FF2B5EF4-FFF2-40B4-BE49-F238E27FC236}">
                  <a16:creationId xmlns:a16="http://schemas.microsoft.com/office/drawing/2014/main" id="{46D1BFA5-A2A8-A6B5-6D0A-D79378B79E71}"/>
                </a:ext>
              </a:extLst>
            </p:cNvPr>
            <p:cNvSpPr txBox="1"/>
            <p:nvPr/>
          </p:nvSpPr>
          <p:spPr>
            <a:xfrm>
              <a:off x="2521671" y="1267511"/>
              <a:ext cx="1844589" cy="1631216"/>
            </a:xfrm>
            <a:prstGeom prst="rect">
              <a:avLst/>
            </a:prstGeom>
            <a:noFill/>
            <a:ln>
              <a:noFill/>
            </a:ln>
          </p:spPr>
          <p:txBody>
            <a:bodyPr wrap="square">
              <a:spAutoFit/>
            </a:bodyPr>
            <a:lstStyle/>
            <a:p>
              <a:pPr algn="just"/>
              <a:r>
                <a:rPr lang="fr-FR" sz="1000" spc="-25" dirty="0">
                  <a:effectLst/>
                  <a:ea typeface="Calibri" panose="020F0502020204030204" pitchFamily="34" charset="0"/>
                </a:rPr>
                <a:t>Depuis 1954</a:t>
              </a:r>
              <a:r>
                <a:rPr lang="fr-FR" sz="1000" spc="-25" dirty="0">
                  <a:effectLst/>
                  <a:latin typeface="+mj-lt"/>
                  <a:ea typeface="Calibri" panose="020F0502020204030204" pitchFamily="34" charset="0"/>
                </a:rPr>
                <a:t>, l’association </a:t>
              </a:r>
              <a:r>
                <a:rPr lang="fr-FR" sz="1000" spc="-25" dirty="0" err="1">
                  <a:latin typeface="+mj-lt"/>
                  <a:ea typeface="Calibri" panose="020F0502020204030204" pitchFamily="34" charset="0"/>
                </a:rPr>
                <a:t>M</a:t>
              </a:r>
              <a:r>
                <a:rPr lang="fr-FR" sz="1000" spc="-25" dirty="0" err="1">
                  <a:effectLst/>
                  <a:latin typeface="+mj-lt"/>
                  <a:ea typeface="Calibri" panose="020F0502020204030204" pitchFamily="34" charset="0"/>
                </a:rPr>
                <a:t>édico-Sociale</a:t>
              </a:r>
              <a:r>
                <a:rPr lang="fr-FR" sz="1000" spc="-25" dirty="0">
                  <a:effectLst/>
                  <a:latin typeface="+mj-lt"/>
                  <a:ea typeface="Calibri" panose="020F0502020204030204" pitchFamily="34" charset="0"/>
                </a:rPr>
                <a:t> de Provence a pour vocation d’accompagner et d’accueillir des personnes fragiles aux parcours hors normes : des enfants, des adolescents et des adultes, quels que soient leurs capacités, leurs handicaps, leurs vulnérabilités socio-relationnelles ou leur </a:t>
              </a:r>
              <a:r>
                <a:rPr lang="fr-FR" sz="1000" spc="-25">
                  <a:effectLst/>
                  <a:latin typeface="+mj-lt"/>
                  <a:ea typeface="Calibri" panose="020F0502020204030204" pitchFamily="34" charset="0"/>
                </a:rPr>
                <a:t>précarité́ familiale.</a:t>
              </a:r>
              <a:endParaRPr lang="fr-FR" sz="1000" dirty="0">
                <a:latin typeface="+mj-lt"/>
              </a:endParaRPr>
            </a:p>
          </p:txBody>
        </p:sp>
        <p:sp>
          <p:nvSpPr>
            <p:cNvPr id="8" name="ZoneTexte 7">
              <a:extLst>
                <a:ext uri="{FF2B5EF4-FFF2-40B4-BE49-F238E27FC236}">
                  <a16:creationId xmlns:a16="http://schemas.microsoft.com/office/drawing/2014/main" id="{91D1DBE5-7B98-EBC1-6415-A3E3EF66CE54}"/>
                </a:ext>
              </a:extLst>
            </p:cNvPr>
            <p:cNvSpPr txBox="1"/>
            <p:nvPr/>
          </p:nvSpPr>
          <p:spPr>
            <a:xfrm>
              <a:off x="214361" y="2949990"/>
              <a:ext cx="4186189" cy="3544432"/>
            </a:xfrm>
            <a:prstGeom prst="rect">
              <a:avLst/>
            </a:prstGeom>
            <a:noFill/>
          </p:spPr>
          <p:txBody>
            <a:bodyPr wrap="square">
              <a:spAutoFit/>
            </a:bodyPr>
            <a:lstStyle/>
            <a:p>
              <a:pPr algn="just" fontAlgn="base">
                <a:lnSpc>
                  <a:spcPts val="1800"/>
                </a:lnSpc>
              </a:pPr>
              <a:r>
                <a:rPr lang="fr-FR" sz="1000" spc="-25" dirty="0">
                  <a:effectLst/>
                  <a:latin typeface="+mj-lt"/>
                  <a:ea typeface="Times New Roman" panose="02020603050405020304" pitchFamily="18" charset="0"/>
                </a:rPr>
                <a:t>Animés par une mission forte de sens, « Un chemin pour chacun », nous initions des projets audacieux et innovants, avec le soutien des pouvoirs publics et de nos partenaires. Dans ce cadre, nous offrons un accueil individualisé dans nos lieux d’accueil basés en Provence. Nous plaçons la personne accueillie et sa famille au centre des dispositifs que nous déployons, en transmettant des savoir-faire et des </a:t>
              </a:r>
              <a:r>
                <a:rPr lang="fr-FR" sz="1000" spc="-25" dirty="0" err="1">
                  <a:effectLst/>
                  <a:latin typeface="+mj-lt"/>
                  <a:ea typeface="Times New Roman" panose="02020603050405020304" pitchFamily="18" charset="0"/>
                </a:rPr>
                <a:t>savoir-être</a:t>
              </a:r>
              <a:r>
                <a:rPr lang="fr-FR" sz="1000" spc="-25" dirty="0">
                  <a:effectLst/>
                  <a:latin typeface="+mj-lt"/>
                  <a:ea typeface="Times New Roman" panose="02020603050405020304" pitchFamily="18" charset="0"/>
                </a:rPr>
                <a:t> par l’éducation, la formation, le travail protégé, tout comme nous apportons des soins individualisés et un accompagnement quotidien. </a:t>
              </a:r>
              <a:endParaRPr lang="fr-FR" sz="1000" dirty="0">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Aujourd’hui notre équipe de près de </a:t>
              </a:r>
              <a:r>
                <a:rPr lang="fr-FR" sz="1000" b="1" spc="-25" dirty="0">
                  <a:effectLst/>
                  <a:latin typeface="+mj-lt"/>
                  <a:ea typeface="Times New Roman" panose="02020603050405020304" pitchFamily="18" charset="0"/>
                </a:rPr>
                <a:t>520 collaborateurs</a:t>
              </a:r>
              <a:r>
                <a:rPr lang="fr-FR" sz="1000" spc="-25" dirty="0">
                  <a:effectLst/>
                  <a:latin typeface="+mj-lt"/>
                  <a:ea typeface="Times New Roman" panose="02020603050405020304" pitchFamily="18" charset="0"/>
                </a:rPr>
                <a:t> fait vivre nos valeurs de notre association :</a:t>
              </a:r>
              <a:r>
                <a:rPr lang="fr-FR" sz="1000" dirty="0">
                  <a:latin typeface="+mj-lt"/>
                  <a:ea typeface="Times New Roman" panose="02020603050405020304" pitchFamily="18" charset="0"/>
                </a:rPr>
                <a:t>                       </a:t>
              </a:r>
            </a:p>
            <a:p>
              <a:pPr algn="just" fontAlgn="base">
                <a:lnSpc>
                  <a:spcPts val="1800"/>
                </a:lnSpc>
              </a:pPr>
              <a:r>
                <a:rPr lang="fr-FR" sz="1000" dirty="0">
                  <a:latin typeface="+mj-lt"/>
                  <a:ea typeface="Times New Roman" panose="02020603050405020304" pitchFamily="18" charset="0"/>
                </a:rPr>
                <a:t>  </a:t>
              </a:r>
            </a:p>
            <a:p>
              <a:pPr algn="ctr" fontAlgn="base">
                <a:lnSpc>
                  <a:spcPts val="1800"/>
                </a:lnSpc>
              </a:pPr>
              <a:r>
                <a:rPr lang="fr-FR" sz="1050" dirty="0">
                  <a:solidFill>
                    <a:srgbClr val="2E4798"/>
                  </a:solidFill>
                  <a:latin typeface="+mj-lt"/>
                  <a:ea typeface="Times New Roman" panose="02020603050405020304" pitchFamily="18" charset="0"/>
                </a:rPr>
                <a:t> </a:t>
              </a:r>
              <a:r>
                <a:rPr lang="fr-FR" sz="1600" spc="-25" dirty="0">
                  <a:solidFill>
                    <a:srgbClr val="2E4798"/>
                  </a:solidFill>
                  <a:effectLst/>
                  <a:latin typeface="+mj-lt"/>
                  <a:ea typeface="Times New Roman" panose="02020603050405020304" pitchFamily="18" charset="0"/>
                </a:rPr>
                <a:t>Audace  - Bienveillance  - Intégrité</a:t>
              </a:r>
            </a:p>
            <a:p>
              <a:pPr algn="ctr" fontAlgn="base">
                <a:lnSpc>
                  <a:spcPts val="1800"/>
                </a:lnSpc>
              </a:pPr>
              <a:endParaRPr lang="fr-FR" sz="500" spc="-25" dirty="0">
                <a:solidFill>
                  <a:srgbClr val="2E4798"/>
                </a:solidFill>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Vous êtes attirés par des projets concrets qui ont du sens?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voulez vous investir dans une association médico-sociale engagée?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appréciez des équipes fédérées par l’humain ? </a:t>
              </a:r>
              <a:r>
                <a:rPr lang="fr-FR" sz="1200" spc="-25" dirty="0">
                  <a:effectLst/>
                  <a:ea typeface="Times New Roman" panose="02020603050405020304" pitchFamily="18" charset="0"/>
                </a:rPr>
                <a:t>Rejoignez-nous !</a:t>
              </a:r>
              <a:endParaRPr lang="fr-FR" sz="1000" dirty="0">
                <a:effectLst/>
                <a:ea typeface="Times New Roman" panose="02020603050405020304" pitchFamily="18" charset="0"/>
              </a:endParaRPr>
            </a:p>
          </p:txBody>
        </p:sp>
        <p:sp>
          <p:nvSpPr>
            <p:cNvPr id="9" name="Rectangle : avec coins arrondis en diagonale 8">
              <a:extLst>
                <a:ext uri="{FF2B5EF4-FFF2-40B4-BE49-F238E27FC236}">
                  <a16:creationId xmlns:a16="http://schemas.microsoft.com/office/drawing/2014/main" id="{A93D1553-9B8F-3365-1321-0348473EAE80}"/>
                </a:ext>
              </a:extLst>
            </p:cNvPr>
            <p:cNvSpPr/>
            <p:nvPr/>
          </p:nvSpPr>
          <p:spPr>
            <a:xfrm>
              <a:off x="177862" y="6583227"/>
              <a:ext cx="4345121" cy="164648"/>
            </a:xfrm>
            <a:prstGeom prst="round2DiagRect">
              <a:avLst/>
            </a:prstGeom>
            <a:solidFill>
              <a:srgbClr val="D7E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spc="-25" dirty="0">
                  <a:solidFill>
                    <a:schemeClr val="tx1"/>
                  </a:solidFill>
                  <a:latin typeface="+mj-lt"/>
                  <a:ea typeface="Times New Roman" panose="02020603050405020304" pitchFamily="18" charset="0"/>
                </a:rPr>
                <a:t>Plus d’information sur</a:t>
              </a:r>
              <a:r>
                <a:rPr lang="fr-FR" sz="1050" dirty="0">
                  <a:solidFill>
                    <a:schemeClr val="tx1"/>
                  </a:solidFill>
                  <a:latin typeface="+mj-lt"/>
                  <a:ea typeface="Calibri" panose="020F0502020204030204" pitchFamily="34" charset="0"/>
                </a:rPr>
                <a:t> notre site </a:t>
              </a:r>
              <a:r>
                <a:rPr lang="fr-FR" sz="1050" u="sng" dirty="0">
                  <a:solidFill>
                    <a:schemeClr val="tx1"/>
                  </a:solidFill>
                  <a:latin typeface="+mj-lt"/>
                  <a:ea typeface="Calibri" panose="020F0502020204030204" pitchFamily="34" charset="0"/>
                  <a:hlinkClick r:id="rId5">
                    <a:extLst>
                      <a:ext uri="{A12FA001-AC4F-418D-AE19-62706E023703}">
                        <ahyp:hlinkClr xmlns:ahyp="http://schemas.microsoft.com/office/drawing/2018/hyperlinkcolor" val="tx"/>
                      </a:ext>
                    </a:extLst>
                  </a:hlinkClick>
                </a:rPr>
                <a:t>www.amsp.fr</a:t>
              </a:r>
              <a:endParaRPr lang="fr-FR" sz="1050" dirty="0">
                <a:solidFill>
                  <a:schemeClr val="tx1"/>
                </a:solidFill>
                <a:latin typeface="+mj-lt"/>
                <a:ea typeface="Times New Roman" panose="02020603050405020304" pitchFamily="18" charset="0"/>
              </a:endParaRPr>
            </a:p>
          </p:txBody>
        </p:sp>
      </p:grpSp>
      <p:graphicFrame>
        <p:nvGraphicFramePr>
          <p:cNvPr id="15" name="Tableau 6">
            <a:extLst>
              <a:ext uri="{FF2B5EF4-FFF2-40B4-BE49-F238E27FC236}">
                <a16:creationId xmlns:a16="http://schemas.microsoft.com/office/drawing/2014/main" id="{74882B00-64B0-B439-A833-F4FB1099A118}"/>
              </a:ext>
            </a:extLst>
          </p:cNvPr>
          <p:cNvGraphicFramePr>
            <a:graphicFrameLocks noGrp="1"/>
          </p:cNvGraphicFramePr>
          <p:nvPr>
            <p:extLst>
              <p:ext uri="{D42A27DB-BD31-4B8C-83A1-F6EECF244321}">
                <p14:modId xmlns:p14="http://schemas.microsoft.com/office/powerpoint/2010/main" val="2948700743"/>
              </p:ext>
            </p:extLst>
          </p:nvPr>
        </p:nvGraphicFramePr>
        <p:xfrm>
          <a:off x="7840652" y="244516"/>
          <a:ext cx="4330619" cy="518160"/>
        </p:xfrm>
        <a:graphic>
          <a:graphicData uri="http://schemas.openxmlformats.org/drawingml/2006/table">
            <a:tbl>
              <a:tblPr firstRow="1" bandRow="1">
                <a:tableStyleId>{5C22544A-7EE6-4342-B048-85BDC9FD1C3A}</a:tableStyleId>
              </a:tblPr>
              <a:tblGrid>
                <a:gridCol w="1597343">
                  <a:extLst>
                    <a:ext uri="{9D8B030D-6E8A-4147-A177-3AD203B41FA5}">
                      <a16:colId xmlns:a16="http://schemas.microsoft.com/office/drawing/2014/main" val="2219422543"/>
                    </a:ext>
                  </a:extLst>
                </a:gridCol>
                <a:gridCol w="1366638">
                  <a:extLst>
                    <a:ext uri="{9D8B030D-6E8A-4147-A177-3AD203B41FA5}">
                      <a16:colId xmlns:a16="http://schemas.microsoft.com/office/drawing/2014/main" val="863250123"/>
                    </a:ext>
                  </a:extLst>
                </a:gridCol>
                <a:gridCol w="1366638">
                  <a:extLst>
                    <a:ext uri="{9D8B030D-6E8A-4147-A177-3AD203B41FA5}">
                      <a16:colId xmlns:a16="http://schemas.microsoft.com/office/drawing/2014/main" val="2977042978"/>
                    </a:ext>
                  </a:extLst>
                </a:gridCol>
              </a:tblGrid>
              <a:tr h="211627">
                <a:tc>
                  <a:txBody>
                    <a:bodyPr/>
                    <a:lstStyle/>
                    <a:p>
                      <a:pPr algn="ctr"/>
                      <a:r>
                        <a:rPr lang="fr-FR" sz="1100" dirty="0">
                          <a:solidFill>
                            <a:schemeClr val="bg1"/>
                          </a:solidFill>
                          <a:latin typeface="+mj-lt"/>
                        </a:rPr>
                        <a:t>CDD 1 an </a:t>
                      </a:r>
                      <a:endParaRPr lang="fr-FR" sz="1100" dirty="0">
                        <a:solidFill>
                          <a:srgbClr val="FF0000"/>
                        </a:solidFill>
                        <a:highlight>
                          <a:srgbClr val="FFFF00"/>
                        </a:highlight>
                        <a:latin typeface="+mj-lt"/>
                      </a:endParaRPr>
                    </a:p>
                  </a:txBody>
                  <a:tcPr>
                    <a:solidFill>
                      <a:srgbClr val="2E4798"/>
                    </a:solidFill>
                  </a:tcPr>
                </a:tc>
                <a:tc>
                  <a:txBody>
                    <a:bodyPr/>
                    <a:lstStyle/>
                    <a:p>
                      <a:pPr algn="ctr"/>
                      <a:r>
                        <a:rPr lang="fr-FR" sz="1100" dirty="0">
                          <a:solidFill>
                            <a:schemeClr val="bg1"/>
                          </a:solidFill>
                          <a:latin typeface="+mj-lt"/>
                        </a:rPr>
                        <a:t>Marseille 12</a:t>
                      </a:r>
                    </a:p>
                  </a:txBody>
                  <a:tcPr>
                    <a:solidFill>
                      <a:srgbClr val="2E4798"/>
                    </a:solidFill>
                  </a:tcPr>
                </a:tc>
                <a:tc>
                  <a:txBody>
                    <a:bodyPr/>
                    <a:lstStyle/>
                    <a:p>
                      <a:r>
                        <a:rPr lang="fr-FR" sz="1100" dirty="0">
                          <a:solidFill>
                            <a:schemeClr val="tx1"/>
                          </a:solidFill>
                        </a:rPr>
                        <a:t>Dés que possible</a:t>
                      </a:r>
                    </a:p>
                  </a:txBody>
                  <a:tcPr>
                    <a:solidFill>
                      <a:srgbClr val="D7E0F7"/>
                    </a:solidFill>
                  </a:tcPr>
                </a:tc>
                <a:extLst>
                  <a:ext uri="{0D108BD9-81ED-4DB2-BD59-A6C34878D82A}">
                    <a16:rowId xmlns:a16="http://schemas.microsoft.com/office/drawing/2014/main" val="2891741740"/>
                  </a:ext>
                </a:extLst>
              </a:tr>
              <a:tr h="211627">
                <a:tc>
                  <a:txBody>
                    <a:bodyPr/>
                    <a:lstStyle/>
                    <a:p>
                      <a:pPr algn="ctr"/>
                      <a:r>
                        <a:rPr lang="fr-FR" sz="1100" dirty="0">
                          <a:solidFill>
                            <a:schemeClr val="tx1"/>
                          </a:solidFill>
                          <a:latin typeface="+mj-lt"/>
                        </a:rPr>
                        <a:t>Secrétaire </a:t>
                      </a:r>
                      <a:endParaRPr lang="fr-FR" sz="1100" dirty="0">
                        <a:solidFill>
                          <a:schemeClr val="tx1"/>
                        </a:solidFill>
                        <a:highlight>
                          <a:srgbClr val="FFFF00"/>
                        </a:highlight>
                        <a:latin typeface="+mj-lt"/>
                      </a:endParaRPr>
                    </a:p>
                  </a:txBody>
                  <a:tcPr/>
                </a:tc>
                <a:tc>
                  <a:txBody>
                    <a:bodyPr/>
                    <a:lstStyle/>
                    <a:p>
                      <a:pPr algn="ctr"/>
                      <a:r>
                        <a:rPr lang="fr-FR" sz="1100" dirty="0">
                          <a:solidFill>
                            <a:schemeClr val="tx1"/>
                          </a:solidFill>
                          <a:latin typeface="+mj-lt"/>
                        </a:rPr>
                        <a:t>Temps complet</a:t>
                      </a:r>
                    </a:p>
                  </a:txBody>
                  <a:tcPr/>
                </a:tc>
                <a:tc>
                  <a:txBody>
                    <a:bodyPr/>
                    <a:lstStyle/>
                    <a:p>
                      <a:pPr algn="ctr"/>
                      <a:r>
                        <a:rPr lang="fr-FR" sz="1100" dirty="0">
                          <a:solidFill>
                            <a:schemeClr val="tx1"/>
                          </a:solidFill>
                          <a:latin typeface="+mj-lt"/>
                        </a:rPr>
                        <a:t>Permis B</a:t>
                      </a:r>
                    </a:p>
                  </a:txBody>
                  <a:tcPr/>
                </a:tc>
                <a:extLst>
                  <a:ext uri="{0D108BD9-81ED-4DB2-BD59-A6C34878D82A}">
                    <a16:rowId xmlns:a16="http://schemas.microsoft.com/office/drawing/2014/main" val="756126493"/>
                  </a:ext>
                </a:extLst>
              </a:tr>
            </a:tbl>
          </a:graphicData>
        </a:graphic>
      </p:graphicFrame>
      <p:grpSp>
        <p:nvGrpSpPr>
          <p:cNvPr id="18" name="Groupe 17">
            <a:extLst>
              <a:ext uri="{FF2B5EF4-FFF2-40B4-BE49-F238E27FC236}">
                <a16:creationId xmlns:a16="http://schemas.microsoft.com/office/drawing/2014/main" id="{2E48313B-6D1E-18AA-C93E-517536472102}"/>
              </a:ext>
            </a:extLst>
          </p:cNvPr>
          <p:cNvGrpSpPr/>
          <p:nvPr/>
        </p:nvGrpSpPr>
        <p:grpSpPr>
          <a:xfrm>
            <a:off x="4622180" y="244516"/>
            <a:ext cx="7569821" cy="6491616"/>
            <a:chOff x="4622180" y="300005"/>
            <a:chExt cx="7569821" cy="6437674"/>
          </a:xfrm>
        </p:grpSpPr>
        <p:sp>
          <p:nvSpPr>
            <p:cNvPr id="11" name="Rectangle 10">
              <a:extLst>
                <a:ext uri="{FF2B5EF4-FFF2-40B4-BE49-F238E27FC236}">
                  <a16:creationId xmlns:a16="http://schemas.microsoft.com/office/drawing/2014/main" id="{93601C20-2372-4EDF-CA54-05C78ACAACB8}"/>
                </a:ext>
              </a:extLst>
            </p:cNvPr>
            <p:cNvSpPr/>
            <p:nvPr/>
          </p:nvSpPr>
          <p:spPr>
            <a:xfrm>
              <a:off x="4860346" y="1007428"/>
              <a:ext cx="7197658" cy="5665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endParaRPr>
            </a:p>
            <a:p>
              <a:pPr algn="just"/>
              <a:endParaRPr lang="fr-FR" sz="1000" b="1" dirty="0">
                <a:solidFill>
                  <a:schemeClr val="tx1"/>
                </a:solidFill>
              </a:endParaRPr>
            </a:p>
            <a:p>
              <a:pPr algn="just"/>
              <a:r>
                <a:rPr lang="fr-FR" sz="1000" b="1" dirty="0">
                  <a:solidFill>
                    <a:schemeClr val="tx1"/>
                  </a:solidFill>
                </a:rPr>
                <a:t>Descriptif du poste</a:t>
              </a:r>
            </a:p>
            <a:p>
              <a:pPr algn="just"/>
              <a:r>
                <a:rPr lang="fr-FR" sz="1000" dirty="0">
                  <a:solidFill>
                    <a:schemeClr val="tx1"/>
                  </a:solidFill>
                </a:rPr>
                <a:t>Sous la responsabilité de la cheffe de service et en collaboration avec les autres professionnels de l’ESAT vous serez en charge de réaliser les tâches générales de secrétariat et assurer la gestion des dossiers contribuant ainsi au bon fonctionnement quotidien et à la qualité de l’accompagnement des travailleurs.</a:t>
              </a:r>
            </a:p>
            <a:p>
              <a:pPr algn="just"/>
              <a:r>
                <a:rPr lang="fr-FR" sz="1000" b="1" dirty="0">
                  <a:solidFill>
                    <a:schemeClr val="tx1"/>
                  </a:solidFill>
                  <a:effectLst/>
                  <a:ea typeface="Times New Roman" panose="02020603050405020304" pitchFamily="18" charset="0"/>
                  <a:cs typeface="Calibri" panose="020F0502020204030204" pitchFamily="34" charset="0"/>
                </a:rPr>
                <a:t>Missions principales</a:t>
              </a:r>
              <a:r>
                <a:rPr lang="fr-FR" sz="1000" b="1" dirty="0">
                  <a:effectLst/>
                  <a:ea typeface="Times New Roman" panose="02020603050405020304" pitchFamily="18" charset="0"/>
                  <a:cs typeface="Calibri" panose="020F0502020204030204" pitchFamily="34" charset="0"/>
                </a:rPr>
                <a:t> </a:t>
              </a:r>
              <a:r>
                <a:rPr lang="fr-FR" sz="1000" dirty="0">
                  <a:effectLst/>
                  <a:ea typeface="Times New Roman" panose="02020603050405020304" pitchFamily="18" charset="0"/>
                  <a:cs typeface="Calibri" panose="020F0502020204030204" pitchFamily="34" charset="0"/>
                </a:rPr>
                <a:t>assure la gestion des dossiers en collaboration avec la cheffe </a:t>
              </a:r>
              <a:endParaRPr lang="fr-FR" sz="1000" dirty="0">
                <a:solidFill>
                  <a:schemeClr val="tx1"/>
                </a:solidFill>
                <a:ea typeface="Times New Roman" panose="02020603050405020304" pitchFamily="18" charset="0"/>
                <a:cs typeface="Calibri" panose="020F0502020204030204" pitchFamily="34" charset="0"/>
              </a:endParaRPr>
            </a:p>
            <a:p>
              <a:pPr algn="just"/>
              <a:r>
                <a:rPr lang="fr-FR" sz="1000" dirty="0">
                  <a:solidFill>
                    <a:schemeClr val="tx1"/>
                  </a:solidFill>
                  <a:effectLst/>
                  <a:ea typeface="Times New Roman" panose="02020603050405020304" pitchFamily="18" charset="0"/>
                  <a:cs typeface="Calibri" panose="020F0502020204030204" pitchFamily="34" charset="0"/>
                </a:rPr>
                <a:t>S’agissant d’un nouveau poste au sein de l ’ESAT, les  missions pourront </a:t>
              </a:r>
              <a:r>
                <a:rPr lang="fr-FR" sz="1000" dirty="0">
                  <a:solidFill>
                    <a:schemeClr val="tx1"/>
                  </a:solidFill>
                  <a:ea typeface="Times New Roman" panose="02020603050405020304" pitchFamily="18" charset="0"/>
                  <a:cs typeface="Calibri" panose="020F0502020204030204" pitchFamily="34" charset="0"/>
                </a:rPr>
                <a:t>ê</a:t>
              </a:r>
              <a:r>
                <a:rPr lang="fr-FR" sz="1000" dirty="0">
                  <a:solidFill>
                    <a:schemeClr val="tx1"/>
                  </a:solidFill>
                  <a:effectLst/>
                  <a:ea typeface="Times New Roman" panose="02020603050405020304" pitchFamily="18" charset="0"/>
                  <a:cs typeface="Calibri" panose="020F0502020204030204" pitchFamily="34" charset="0"/>
                </a:rPr>
                <a:t>tre évolutives:</a:t>
              </a:r>
            </a:p>
            <a:p>
              <a:pPr marL="171450" indent="-171450" algn="just">
                <a:buFontTx/>
                <a:buChar char="-"/>
              </a:pPr>
              <a:r>
                <a:rPr lang="fr-FR" sz="1000" dirty="0">
                  <a:solidFill>
                    <a:schemeClr val="tx1"/>
                  </a:solidFill>
                  <a:ea typeface="Times New Roman" panose="02020603050405020304" pitchFamily="18" charset="0"/>
                  <a:cs typeface="Calibri" panose="020F0502020204030204" pitchFamily="34" charset="0"/>
                </a:rPr>
                <a:t>Assurer la </a:t>
              </a:r>
              <a:r>
                <a:rPr lang="fr-FR" sz="1000" dirty="0">
                  <a:solidFill>
                    <a:schemeClr val="tx1"/>
                  </a:solidFill>
                </a:rPr>
                <a:t>gestion administrative : courrier, demandes de stages/emplois, convocations, communication externe (plaquettes, site internet, événements) et participation aux rapports d'activité.</a:t>
              </a:r>
            </a:p>
            <a:p>
              <a:pPr marL="171450" indent="-171450" algn="just">
                <a:buFontTx/>
                <a:buChar char="-"/>
              </a:pPr>
              <a:r>
                <a:rPr lang="fr-FR" sz="1000" dirty="0">
                  <a:solidFill>
                    <a:schemeClr val="tx1"/>
                  </a:solidFill>
                </a:rPr>
                <a:t>Suivre et mettre à jour les dossiers administratifs des travailleurs (admissions, file active, Via-Trajectoire, dossier informatisé…) et assurer le lien avec les administrations (MDPH, ARS).</a:t>
              </a:r>
            </a:p>
            <a:p>
              <a:pPr marL="171450" indent="-171450" algn="just">
                <a:buFontTx/>
                <a:buChar char="-"/>
              </a:pPr>
              <a:r>
                <a:rPr lang="fr-FR" sz="1000" dirty="0">
                  <a:solidFill>
                    <a:schemeClr val="tx1"/>
                  </a:solidFill>
                </a:rPr>
                <a:t>Participer à la rédaction des comptes rendus de réunions et des documents administratifs (courriers, tableaux, synthèses).</a:t>
              </a:r>
            </a:p>
            <a:p>
              <a:pPr marL="171450" indent="-171450" algn="just">
                <a:buFontTx/>
                <a:buChar char="-"/>
              </a:pPr>
              <a:r>
                <a:rPr lang="fr-FR" sz="1000" dirty="0">
                  <a:solidFill>
                    <a:schemeClr val="tx1"/>
                  </a:solidFill>
                </a:rPr>
                <a:t>Suivre les équipements administratifs, organiser leur maintenance, et gérer l'envoi des devis aux clients et partenaires.</a:t>
              </a:r>
            </a:p>
            <a:p>
              <a:pPr marL="171450" indent="-171450" algn="just">
                <a:buFontTx/>
                <a:buChar char="-"/>
              </a:pPr>
              <a:r>
                <a:rPr lang="fr-FR" sz="1000" dirty="0">
                  <a:solidFill>
                    <a:schemeClr val="tx1"/>
                  </a:solidFill>
                </a:rPr>
                <a:t>Accompagner sur le plan professionnel les travailleurs ESAT occupant le poste d'agent d’accueil. Ces derniers accueillent physiquement et téléphoniquement les travailleurs, familles et partenaires, fournissent des informations de premier niveau et orientent vers les interlocuteurs compétents.</a:t>
              </a:r>
              <a:endParaRPr lang="fr-FR" sz="1000" dirty="0">
                <a:solidFill>
                  <a:schemeClr val="tx1"/>
                </a:solidFill>
                <a:effectLst/>
                <a:ea typeface="Times New Roman" panose="02020603050405020304" pitchFamily="18" charset="0"/>
                <a:cs typeface="Calibri" panose="020F0502020204030204" pitchFamily="34" charset="0"/>
              </a:endParaRPr>
            </a:p>
            <a:p>
              <a:pPr algn="just"/>
              <a:r>
                <a:rPr lang="fr-FR" sz="1000" b="1" dirty="0">
                  <a:solidFill>
                    <a:schemeClr val="tx1"/>
                  </a:solidFill>
                  <a:ea typeface="Times New Roman" panose="02020603050405020304" pitchFamily="18" charset="0"/>
                  <a:cs typeface="Calibri" panose="020F0502020204030204" pitchFamily="34" charset="0"/>
                </a:rPr>
                <a:t>Profil recherché</a:t>
              </a:r>
              <a:r>
                <a:rPr lang="fr-FR" sz="1000" b="1" dirty="0">
                  <a:solidFill>
                    <a:schemeClr val="tx1"/>
                  </a:solidFill>
                  <a:effectLst/>
                  <a:ea typeface="Times New Roman" panose="02020603050405020304" pitchFamily="18" charset="0"/>
                  <a:cs typeface="Calibri" panose="020F0502020204030204" pitchFamily="34" charset="0"/>
                </a:rPr>
                <a:t>e </a:t>
              </a:r>
              <a:endParaRPr lang="fr-FR" sz="1000" dirty="0">
                <a:solidFill>
                  <a:schemeClr val="tx1"/>
                </a:solidFill>
                <a:effectLst/>
                <a:ea typeface="Times New Roman" panose="02020603050405020304" pitchFamily="18" charset="0"/>
                <a:cs typeface="Calibri" panose="020F0502020204030204" pitchFamily="34" charset="0"/>
              </a:endParaRPr>
            </a:p>
            <a:p>
              <a:pPr lvl="0" algn="just"/>
              <a:r>
                <a:rPr lang="fr-FR" sz="1000" dirty="0">
                  <a:solidFill>
                    <a:schemeClr val="tx1"/>
                  </a:solidFill>
                  <a:effectLst/>
                  <a:ea typeface="Times New Roman" panose="02020603050405020304" pitchFamily="18" charset="0"/>
                  <a:cs typeface="Calibri" panose="020F0502020204030204" pitchFamily="34" charset="0"/>
                </a:rPr>
                <a:t>-           A minima niveau Baccalauréat professionnel secrétariat exigé</a:t>
              </a:r>
              <a:endParaRPr lang="fr-FR" sz="1000" dirty="0">
                <a:solidFill>
                  <a:schemeClr val="tx1"/>
                </a:solidFill>
                <a:effectLst/>
                <a:ea typeface="Times New Roman" panose="02020603050405020304" pitchFamily="18" charset="0"/>
                <a:cs typeface="Times New Roman" panose="02020603050405020304" pitchFamily="18" charset="0"/>
              </a:endParaRPr>
            </a:p>
            <a:p>
              <a:pPr marL="342900" lvl="0" indent="-342900" algn="just">
                <a:buFont typeface="Times New Roman" panose="02020603050405020304" pitchFamily="18" charset="0"/>
                <a:buChar char="-"/>
              </a:pPr>
              <a:r>
                <a:rPr lang="fr-FR" sz="1000" dirty="0">
                  <a:solidFill>
                    <a:schemeClr val="tx1"/>
                  </a:solidFill>
                  <a:effectLst/>
                  <a:ea typeface="Times New Roman" panose="02020603050405020304" pitchFamily="18" charset="0"/>
                  <a:cs typeface="Calibri" panose="020F0502020204030204" pitchFamily="34" charset="0"/>
                </a:rPr>
                <a:t>Expérience dans le secteur médico-social ou dans un poste similaire appréciée.</a:t>
              </a:r>
              <a:endParaRPr lang="fr-FR" sz="1000" dirty="0">
                <a:solidFill>
                  <a:schemeClr val="tx1"/>
                </a:solidFill>
                <a:effectLst/>
                <a:ea typeface="Times New Roman" panose="02020603050405020304" pitchFamily="18" charset="0"/>
                <a:cs typeface="Times New Roman" panose="02020603050405020304" pitchFamily="18" charset="0"/>
              </a:endParaRPr>
            </a:p>
            <a:p>
              <a:pPr lvl="0" indent="-342900" algn="just">
                <a:spcAft>
                  <a:spcPts val="800"/>
                </a:spcAft>
                <a:buFont typeface="Times New Roman" panose="02020603050405020304" pitchFamily="18" charset="0"/>
                <a:buChar char="-"/>
              </a:pPr>
              <a:r>
                <a:rPr lang="fr-FR" sz="1000" dirty="0">
                  <a:solidFill>
                    <a:schemeClr val="tx1"/>
                  </a:solidFill>
                  <a:effectLst/>
                  <a:ea typeface="Times New Roman" panose="02020603050405020304" pitchFamily="18" charset="0"/>
                  <a:cs typeface="Calibri" panose="020F0502020204030204" pitchFamily="34" charset="0"/>
                </a:rPr>
                <a:t>Sensibilité aux enjeux du handicap et de l’inclusion professionnelle.</a:t>
              </a:r>
            </a:p>
            <a:p>
              <a:pPr lvl="0" indent="-342900" algn="just">
                <a:buFont typeface="Times New Roman" panose="02020603050405020304" pitchFamily="18" charset="0"/>
                <a:buChar char="-"/>
              </a:pPr>
              <a:r>
                <a:rPr lang="fr-FR" sz="1000" dirty="0">
                  <a:solidFill>
                    <a:schemeClr val="tx1"/>
                  </a:solidFill>
                  <a:effectLst/>
                  <a:ea typeface="Times New Roman" panose="02020603050405020304" pitchFamily="18" charset="0"/>
                  <a:cs typeface="Calibri" panose="020F0502020204030204" pitchFamily="34" charset="0"/>
                </a:rPr>
                <a:t>Sens de l’organisation et rigueur dans la gestion des priorités.</a:t>
              </a:r>
              <a:endParaRPr lang="fr-FR" sz="1000" dirty="0">
                <a:solidFill>
                  <a:schemeClr val="tx1"/>
                </a:solidFill>
                <a:effectLst/>
                <a:ea typeface="Times New Roman" panose="02020603050405020304" pitchFamily="18" charset="0"/>
                <a:cs typeface="Times New Roman" panose="02020603050405020304" pitchFamily="18" charset="0"/>
              </a:endParaRPr>
            </a:p>
            <a:p>
              <a:pPr lvl="0" indent="-342900" algn="just">
                <a:spcAft>
                  <a:spcPts val="800"/>
                </a:spcAft>
                <a:buFont typeface="Times New Roman" panose="02020603050405020304" pitchFamily="18" charset="0"/>
                <a:buChar char="-"/>
              </a:pPr>
              <a:r>
                <a:rPr lang="fr-FR" sz="1000" dirty="0">
                  <a:solidFill>
                    <a:schemeClr val="tx1"/>
                  </a:solidFill>
                  <a:effectLst/>
                  <a:ea typeface="Times New Roman" panose="02020603050405020304" pitchFamily="18" charset="0"/>
                  <a:cs typeface="Calibri" panose="020F0502020204030204" pitchFamily="34" charset="0"/>
                </a:rPr>
                <a:t>Discrétion et respect de la confidentialité.</a:t>
              </a:r>
              <a:endParaRPr lang="fr-FR" sz="1000" b="1" spc="-25" dirty="0">
                <a:solidFill>
                  <a:schemeClr val="tx1"/>
                </a:solidFill>
                <a:effectLst/>
                <a:ea typeface="Times New Roman" panose="02020603050405020304" pitchFamily="18" charset="0"/>
              </a:endParaRPr>
            </a:p>
            <a:p>
              <a:pPr algn="just"/>
              <a:r>
                <a:rPr lang="fr-FR" sz="1000" b="1" spc="-25" dirty="0">
                  <a:solidFill>
                    <a:schemeClr val="tx1"/>
                  </a:solidFill>
                  <a:effectLst/>
                  <a:ea typeface="Times New Roman" panose="02020603050405020304" pitchFamily="18" charset="0"/>
                </a:rPr>
                <a:t>Ce que l’association peut vous apporter</a:t>
              </a:r>
              <a:endParaRPr lang="fr-FR" sz="1000" dirty="0">
                <a:solidFill>
                  <a:schemeClr val="tx1"/>
                </a:solidFill>
                <a:effectLst/>
                <a:ea typeface="Times New Roman" panose="02020603050405020304" pitchFamily="18" charset="0"/>
              </a:endParaRPr>
            </a:p>
            <a:p>
              <a:pPr marL="342900" lvl="0" indent="-342900" fontAlgn="base">
                <a:lnSpc>
                  <a:spcPts val="1800"/>
                </a:lnSpc>
                <a:buFont typeface="Wingdings" panose="05000000000000000000" pitchFamily="2" charset="2"/>
                <a:buChar char=""/>
              </a:pPr>
              <a:r>
                <a:rPr lang="fr-FR" sz="1000" spc="-25" dirty="0">
                  <a:solidFill>
                    <a:schemeClr val="tx1"/>
                  </a:solidFill>
                  <a:effectLst/>
                  <a:ea typeface="Times New Roman" panose="02020603050405020304" pitchFamily="18" charset="0"/>
                </a:rPr>
                <a:t>Un environnement de travail agréable avec tous les avantages de la convention 66.</a:t>
              </a:r>
              <a:endParaRPr lang="fr-FR" sz="1000" dirty="0">
                <a:solidFill>
                  <a:schemeClr val="tx1"/>
                </a:solidFill>
                <a:effectLst/>
                <a:ea typeface="Times New Roman" panose="02020603050405020304" pitchFamily="18" charset="0"/>
              </a:endParaRPr>
            </a:p>
            <a:p>
              <a:pPr marL="342900" lvl="0" indent="-342900" fontAlgn="base">
                <a:lnSpc>
                  <a:spcPts val="1800"/>
                </a:lnSpc>
                <a:buFont typeface="Wingdings" panose="05000000000000000000" pitchFamily="2" charset="2"/>
                <a:buChar char=""/>
              </a:pPr>
              <a:r>
                <a:rPr lang="fr-FR" sz="1000" spc="-25" dirty="0">
                  <a:solidFill>
                    <a:schemeClr val="tx1"/>
                  </a:solidFill>
                  <a:effectLst/>
                  <a:ea typeface="Times New Roman" panose="02020603050405020304" pitchFamily="18" charset="0"/>
                </a:rPr>
                <a:t>Un cadre responsabilisant qui donne de l’autonomie et offre la possibilité d’évoluer.</a:t>
              </a:r>
              <a:endParaRPr lang="fr-FR" sz="1000" dirty="0">
                <a:solidFill>
                  <a:schemeClr val="tx1"/>
                </a:solidFill>
                <a:effectLst/>
                <a:ea typeface="Times New Roman" panose="02020603050405020304" pitchFamily="18" charset="0"/>
              </a:endParaRPr>
            </a:p>
            <a:p>
              <a:pPr fontAlgn="base">
                <a:lnSpc>
                  <a:spcPts val="1800"/>
                </a:lnSpc>
              </a:pPr>
              <a:r>
                <a:rPr lang="fr-FR" sz="1000" b="1" i="1" spc="-25" dirty="0">
                  <a:solidFill>
                    <a:srgbClr val="0070C0"/>
                  </a:solidFill>
                  <a:effectLst/>
                  <a:ea typeface="Times New Roman" panose="02020603050405020304" pitchFamily="18" charset="0"/>
                </a:rPr>
                <a:t>Nos offres d’emploi sont ouvertes à toutes et tous car nous croyons que la diversité des profils est un élément essentiel pour une vie d’équipe </a:t>
              </a:r>
              <a:r>
                <a:rPr lang="fr-FR" sz="1000" spc="-25" dirty="0">
                  <a:solidFill>
                    <a:schemeClr val="tx1"/>
                  </a:solidFill>
                  <a:effectLst/>
                  <a:ea typeface="Times New Roman" panose="02020603050405020304" pitchFamily="18" charset="0"/>
                </a:rPr>
                <a:t>!</a:t>
              </a:r>
              <a:endParaRPr lang="fr-FR" sz="1000" b="1" spc="-25" dirty="0">
                <a:solidFill>
                  <a:schemeClr val="tx1"/>
                </a:solidFill>
                <a:effectLst/>
                <a:ea typeface="Times New Roman" panose="02020603050405020304" pitchFamily="18" charset="0"/>
              </a:endParaRPr>
            </a:p>
          </p:txBody>
        </p:sp>
        <p:sp>
          <p:nvSpPr>
            <p:cNvPr id="12" name="ZoneTexte 11">
              <a:extLst>
                <a:ext uri="{FF2B5EF4-FFF2-40B4-BE49-F238E27FC236}">
                  <a16:creationId xmlns:a16="http://schemas.microsoft.com/office/drawing/2014/main" id="{E8D528F9-BC4C-07F1-29D3-AD7F6F737B8A}"/>
                </a:ext>
              </a:extLst>
            </p:cNvPr>
            <p:cNvSpPr txBox="1"/>
            <p:nvPr/>
          </p:nvSpPr>
          <p:spPr>
            <a:xfrm>
              <a:off x="4622180" y="300005"/>
              <a:ext cx="2947639" cy="579916"/>
            </a:xfrm>
            <a:prstGeom prst="rect">
              <a:avLst/>
            </a:prstGeom>
            <a:noFill/>
          </p:spPr>
          <p:txBody>
            <a:bodyPr wrap="square">
              <a:spAutoFit/>
            </a:bodyPr>
            <a:lstStyle/>
            <a:p>
              <a:pPr algn="ctr"/>
              <a:r>
                <a:rPr lang="fr-FR" sz="1600" b="1" dirty="0"/>
                <a:t>Secrétaire F/H</a:t>
              </a:r>
            </a:p>
            <a:p>
              <a:pPr algn="ctr"/>
              <a:r>
                <a:rPr lang="fr-FR" sz="1600" b="1" dirty="0"/>
                <a:t> ESAT LE ROUET</a:t>
              </a:r>
              <a:endParaRPr lang="fr-FR" sz="1600" b="1" kern="1200" dirty="0">
                <a:solidFill>
                  <a:schemeClr val="tx1"/>
                </a:solidFill>
                <a:effectLst/>
                <a:latin typeface="+mn-lt"/>
                <a:ea typeface="+mn-ea"/>
                <a:cs typeface="+mn-cs"/>
              </a:endParaRPr>
            </a:p>
          </p:txBody>
        </p:sp>
        <p:sp>
          <p:nvSpPr>
            <p:cNvPr id="13" name="Rectangle : avec coins arrondis en diagonale 12">
              <a:extLst>
                <a:ext uri="{FF2B5EF4-FFF2-40B4-BE49-F238E27FC236}">
                  <a16:creationId xmlns:a16="http://schemas.microsoft.com/office/drawing/2014/main" id="{D261D11F-21BA-EAD4-7768-64F6B029B9FC}"/>
                </a:ext>
              </a:extLst>
            </p:cNvPr>
            <p:cNvSpPr/>
            <p:nvPr/>
          </p:nvSpPr>
          <p:spPr>
            <a:xfrm>
              <a:off x="8692546" y="6494422"/>
              <a:ext cx="977726" cy="243257"/>
            </a:xfrm>
            <a:prstGeom prst="round2Diag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lnSpc>
                  <a:spcPts val="1800"/>
                </a:lnSpc>
              </a:pPr>
              <a:r>
                <a:rPr lang="fr-FR" sz="1100" spc="-25" dirty="0">
                  <a:solidFill>
                    <a:schemeClr val="tx1"/>
                  </a:solidFill>
                  <a:effectLst/>
                  <a:ea typeface="Times New Roman" panose="02020603050405020304" pitchFamily="18" charset="0"/>
                </a:rPr>
                <a:t>Postuler</a:t>
              </a:r>
              <a:r>
                <a:rPr lang="fr-FR" sz="1050" spc="-25" dirty="0">
                  <a:solidFill>
                    <a:schemeClr val="tx1"/>
                  </a:solidFill>
                  <a:effectLst/>
                  <a:ea typeface="Times New Roman" panose="02020603050405020304" pitchFamily="18" charset="0"/>
                </a:rPr>
                <a:t> </a:t>
              </a:r>
              <a:endParaRPr lang="fr-FR" sz="1050" dirty="0">
                <a:solidFill>
                  <a:schemeClr val="tx1"/>
                </a:solidFill>
              </a:endParaRPr>
            </a:p>
          </p:txBody>
        </p:sp>
        <p:sp>
          <p:nvSpPr>
            <p:cNvPr id="17" name="ZoneTexte 16">
              <a:extLst>
                <a:ext uri="{FF2B5EF4-FFF2-40B4-BE49-F238E27FC236}">
                  <a16:creationId xmlns:a16="http://schemas.microsoft.com/office/drawing/2014/main" id="{19586D3A-FFDD-437B-F3ED-9190B2B27D23}"/>
                </a:ext>
              </a:extLst>
            </p:cNvPr>
            <p:cNvSpPr txBox="1"/>
            <p:nvPr/>
          </p:nvSpPr>
          <p:spPr>
            <a:xfrm>
              <a:off x="9764111" y="6460680"/>
              <a:ext cx="2427890" cy="274697"/>
            </a:xfrm>
            <a:prstGeom prst="rect">
              <a:avLst/>
            </a:prstGeom>
            <a:noFill/>
          </p:spPr>
          <p:txBody>
            <a:bodyPr wrap="square">
              <a:spAutoFit/>
            </a:bodyPr>
            <a:lstStyle/>
            <a:p>
              <a:r>
                <a:rPr lang="fr-FR" sz="1200" b="1" spc="-25" dirty="0">
                  <a:ea typeface="Times New Roman" panose="02020603050405020304" pitchFamily="18" charset="0"/>
                </a:rPr>
                <a:t>Julie.dupont-vignot@amsp.fr</a:t>
              </a:r>
              <a:r>
                <a:rPr lang="fr-FR" sz="1200" b="1" spc="-25" dirty="0">
                  <a:solidFill>
                    <a:schemeClr val="tx1"/>
                  </a:solidFill>
                  <a:effectLst/>
                  <a:ea typeface="Times New Roman" panose="02020603050405020304" pitchFamily="18" charset="0"/>
                </a:rPr>
                <a:t>	</a:t>
              </a:r>
              <a:endParaRPr lang="fr-FR" sz="1200" u="sng" dirty="0">
                <a:solidFill>
                  <a:srgbClr val="0070C0"/>
                </a:solidFill>
              </a:endParaRPr>
            </a:p>
          </p:txBody>
        </p:sp>
      </p:grpSp>
      <p:cxnSp>
        <p:nvCxnSpPr>
          <p:cNvPr id="3" name="Connecteur droit 2">
            <a:extLst>
              <a:ext uri="{FF2B5EF4-FFF2-40B4-BE49-F238E27FC236}">
                <a16:creationId xmlns:a16="http://schemas.microsoft.com/office/drawing/2014/main" id="{7B8AE936-6EC9-759F-2415-D2E8ADB57D84}"/>
              </a:ext>
            </a:extLst>
          </p:cNvPr>
          <p:cNvCxnSpPr/>
          <p:nvPr/>
        </p:nvCxnSpPr>
        <p:spPr>
          <a:xfrm>
            <a:off x="4703623" y="1136468"/>
            <a:ext cx="0" cy="5611407"/>
          </a:xfrm>
          <a:prstGeom prst="line">
            <a:avLst/>
          </a:prstGeom>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8BEFD7E2-038C-457E-804A-73A4E34091D7}"/>
              </a:ext>
            </a:extLst>
          </p:cNvPr>
          <p:cNvSpPr txBox="1"/>
          <p:nvPr/>
        </p:nvSpPr>
        <p:spPr>
          <a:xfrm>
            <a:off x="4767848" y="1050563"/>
            <a:ext cx="7080219" cy="1169551"/>
          </a:xfrm>
          <a:prstGeom prst="rect">
            <a:avLst/>
          </a:prstGeom>
          <a:noFill/>
        </p:spPr>
        <p:txBody>
          <a:bodyPr wrap="square">
            <a:spAutoFit/>
          </a:bodyPr>
          <a:lstStyle/>
          <a:p>
            <a:pPr algn="just"/>
            <a:r>
              <a:rPr lang="fr-FR" sz="1000" dirty="0"/>
              <a:t>L’ESAT LE ROUET permet aux adultes en situation de handicap de pouvoir s’insérer socialement par le travail. Il adapte ses propositions aux possibilités du « travailleur accompagné » dans le respect de ses choix. L’ESAT est pleinement dans la société et contribue à ce qu’elle soit plus inclusive. </a:t>
            </a:r>
          </a:p>
          <a:p>
            <a:pPr algn="just"/>
            <a:r>
              <a:rPr lang="fr-FR" sz="1000" dirty="0"/>
              <a:t>L’ accompagnement par le travail recoupe également la préoccupation de la vie sociale du travailleur dans sa globalité.</a:t>
            </a:r>
          </a:p>
          <a:p>
            <a:pPr algn="just"/>
            <a:endParaRPr lang="fr-FR" sz="1000" dirty="0"/>
          </a:p>
          <a:p>
            <a:pPr algn="just"/>
            <a:r>
              <a:rPr lang="fr-FR" sz="1000" dirty="0"/>
              <a:t>Nos ateliers accueillent environ 130 personnes en situation de handicap qui travaillent de manière adaptée, accompagnées par près de 35 salariés avec : un service d’accompagnement par le travail, un service insertion professionnelle et un service médico-social.</a:t>
            </a:r>
            <a:endParaRPr lang="fr-FR" sz="1000" dirty="0">
              <a:effectLst/>
            </a:endParaRPr>
          </a:p>
        </p:txBody>
      </p:sp>
    </p:spTree>
    <p:extLst>
      <p:ext uri="{BB962C8B-B14F-4D97-AF65-F5344CB8AC3E}">
        <p14:creationId xmlns:p14="http://schemas.microsoft.com/office/powerpoint/2010/main" val="36507459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727</TotalTime>
  <Words>684</Words>
  <Application>Microsoft Office PowerPoint</Application>
  <PresentationFormat>Grand écran</PresentationFormat>
  <Paragraphs>47</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Aptos</vt:lpstr>
      <vt:lpstr>Aptos Display</vt:lpstr>
      <vt:lpstr>Arial</vt:lpstr>
      <vt:lpstr>Times New Roman</vt:lpstr>
      <vt:lpstr>Wingdings</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Astrid Froment</dc:creator>
  <cp:lastModifiedBy>Oriane LAOUT</cp:lastModifiedBy>
  <cp:revision>27</cp:revision>
  <dcterms:created xsi:type="dcterms:W3CDTF">2024-03-27T14:53:47Z</dcterms:created>
  <dcterms:modified xsi:type="dcterms:W3CDTF">2025-01-16T15:41:10Z</dcterms:modified>
</cp:coreProperties>
</file>